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71" r:id="rId4"/>
    <p:sldId id="260" r:id="rId5"/>
    <p:sldId id="261" r:id="rId6"/>
    <p:sldId id="262" r:id="rId7"/>
    <p:sldId id="267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2" r:id="rId16"/>
    <p:sldId id="273" r:id="rId17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0T12:53:14.6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10T12:56:40.0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425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83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1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370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448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625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835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1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0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802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440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5/22/2024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740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journals.sagepub.com/doi/full/10.1177/0023830920953169" TargetMode="External"/><Relationship Id="rId2" Type="http://schemas.openxmlformats.org/officeDocument/2006/relationships/hyperlink" Target="https://time.com/4989850/alcohol-foreign-language-speak/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businessinsider.com/alcohol-could-help-you-speak-a-foreign-language-2017-10?international=true&amp;r=US&amp;IR=T#:~:text=Although%20alcohol%20can%20help%20you,of%20psychological%20or%20biological%20reasons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8851740/#:~:text=Alcohol%2C%20which%20makes%20speaking%20harder,every%20word%2C%20produce%20many%20ums" TargetMode="External"/><Relationship Id="rId7" Type="http://schemas.openxmlformats.org/officeDocument/2006/relationships/hyperlink" Target="https://www.quora.com/Why-am-I-so-silent-after-drinking-Is-it-because-of-any-mental-problem#:~:text=Alcohol%20is%20basically%20a%20Central,a%20numbness%2C%20and%20your%20silent" TargetMode="External"/><Relationship Id="rId2" Type="http://schemas.openxmlformats.org/officeDocument/2006/relationships/hyperlink" Target="https://www.quora.com/Why-do-drunken-people-like-to-speak-a-foreign-language#:~:text=While%20intoxicated%2C%20you%20lose%20all,speak%20in%20a%20foreign%20language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alcohol.org/health-effects/slurred-speech/" TargetMode="External"/><Relationship Id="rId5" Type="http://schemas.openxmlformats.org/officeDocument/2006/relationships/hyperlink" Target="https://www.musicgateway.com/blog/how-to/alcohol-singers-how-does-it-affect-your-voice#:~:text=Your%20vocal%20folds%20need%20proper,voice%20sounding%20strained%20and%20cracked" TargetMode="External"/><Relationship Id="rId4" Type="http://schemas.openxmlformats.org/officeDocument/2006/relationships/hyperlink" Target="https://www.cdc.gov/alcohol/data-stats.htm#:~:text=According%20to%20the%20Behavioral%20Risk,drink%20heavily%20also%20binge%20drink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ieuwsblad.be/cnt/2q3juv1u" TargetMode="External"/><Relationship Id="rId2" Type="http://schemas.openxmlformats.org/officeDocument/2006/relationships/hyperlink" Target="https://www.alcoholinfo.nl/effecten/syndroom-van-korsakov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5" name="Rectangle 1044">
            <a:extLst>
              <a:ext uri="{FF2B5EF4-FFF2-40B4-BE49-F238E27FC236}">
                <a16:creationId xmlns:a16="http://schemas.microsoft.com/office/drawing/2014/main" id="{2D2B266D-3625-4584-A5C3-7D3F672CF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Tijdelijke aanduiding voor inhoud 5" descr="Afbeelding met tekst, schermopname, cirkel, Lettertype&#10;&#10;Automatisch gegenereerde beschrijving">
            <a:extLst>
              <a:ext uri="{FF2B5EF4-FFF2-40B4-BE49-F238E27FC236}">
                <a16:creationId xmlns:a16="http://schemas.microsoft.com/office/drawing/2014/main" id="{6CAD0772-868B-4473-5C8A-D5C71E24472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/>
          <a:srcRect r="1" b="12998"/>
          <a:stretch/>
        </p:blipFill>
        <p:spPr>
          <a:xfrm>
            <a:off x="180279" y="161490"/>
            <a:ext cx="11827082" cy="6534092"/>
          </a:xfrm>
          <a:custGeom>
            <a:avLst/>
            <a:gdLst/>
            <a:ahLst/>
            <a:cxnLst/>
            <a:rect l="l" t="t" r="r" b="b"/>
            <a:pathLst>
              <a:path w="11827082" h="6534092">
                <a:moveTo>
                  <a:pt x="6610089" y="5"/>
                </a:moveTo>
                <a:cubicBezTo>
                  <a:pt x="6763993" y="-277"/>
                  <a:pt x="6862741" y="14300"/>
                  <a:pt x="6956523" y="21390"/>
                </a:cubicBezTo>
                <a:cubicBezTo>
                  <a:pt x="7271939" y="-12207"/>
                  <a:pt x="7581352" y="149"/>
                  <a:pt x="7768349" y="21390"/>
                </a:cubicBezTo>
                <a:lnTo>
                  <a:pt x="7831642" y="23688"/>
                </a:lnTo>
                <a:lnTo>
                  <a:pt x="7886307" y="21390"/>
                </a:lnTo>
                <a:cubicBezTo>
                  <a:pt x="7951978" y="17798"/>
                  <a:pt x="8007622" y="16567"/>
                  <a:pt x="8057445" y="16600"/>
                </a:cubicBezTo>
                <a:lnTo>
                  <a:pt x="8096254" y="17396"/>
                </a:lnTo>
                <a:lnTo>
                  <a:pt x="8199591" y="12947"/>
                </a:lnTo>
                <a:cubicBezTo>
                  <a:pt x="8247971" y="12558"/>
                  <a:pt x="8296272" y="14617"/>
                  <a:pt x="8344260" y="21390"/>
                </a:cubicBezTo>
                <a:lnTo>
                  <a:pt x="8355505" y="22738"/>
                </a:lnTo>
                <a:lnTo>
                  <a:pt x="8462217" y="21390"/>
                </a:lnTo>
                <a:cubicBezTo>
                  <a:pt x="8567700" y="16869"/>
                  <a:pt x="8666620" y="17239"/>
                  <a:pt x="8761697" y="18554"/>
                </a:cubicBezTo>
                <a:lnTo>
                  <a:pt x="8808871" y="19038"/>
                </a:lnTo>
                <a:lnTo>
                  <a:pt x="8941246" y="13930"/>
                </a:lnTo>
                <a:cubicBezTo>
                  <a:pt x="9040199" y="10800"/>
                  <a:pt x="9149474" y="10157"/>
                  <a:pt x="9260166" y="21390"/>
                </a:cubicBezTo>
                <a:lnTo>
                  <a:pt x="9339613" y="26448"/>
                </a:lnTo>
                <a:lnTo>
                  <a:pt x="9432845" y="28493"/>
                </a:lnTo>
                <a:cubicBezTo>
                  <a:pt x="9587011" y="31230"/>
                  <a:pt x="9744909" y="31599"/>
                  <a:pt x="9849954" y="21390"/>
                </a:cubicBezTo>
                <a:cubicBezTo>
                  <a:pt x="10060044" y="972"/>
                  <a:pt x="10204432" y="2657"/>
                  <a:pt x="10425865" y="21390"/>
                </a:cubicBezTo>
                <a:lnTo>
                  <a:pt x="10477895" y="25158"/>
                </a:lnTo>
                <a:lnTo>
                  <a:pt x="10566351" y="27751"/>
                </a:lnTo>
                <a:cubicBezTo>
                  <a:pt x="10727031" y="32755"/>
                  <a:pt x="10877889" y="35639"/>
                  <a:pt x="11001775" y="21390"/>
                </a:cubicBezTo>
                <a:cubicBezTo>
                  <a:pt x="11249546" y="-7108"/>
                  <a:pt x="11434553" y="12510"/>
                  <a:pt x="11813601" y="21390"/>
                </a:cubicBezTo>
                <a:cubicBezTo>
                  <a:pt x="11817928" y="208271"/>
                  <a:pt x="11818867" y="336567"/>
                  <a:pt x="11813601" y="475847"/>
                </a:cubicBezTo>
                <a:cubicBezTo>
                  <a:pt x="11808335" y="615127"/>
                  <a:pt x="11845853" y="1008651"/>
                  <a:pt x="11813601" y="1254916"/>
                </a:cubicBezTo>
                <a:cubicBezTo>
                  <a:pt x="11809570" y="1285699"/>
                  <a:pt x="11806768" y="1314174"/>
                  <a:pt x="11804923" y="1340777"/>
                </a:cubicBezTo>
                <a:lnTo>
                  <a:pt x="11803652" y="1373115"/>
                </a:lnTo>
                <a:lnTo>
                  <a:pt x="11804560" y="1395572"/>
                </a:lnTo>
                <a:cubicBezTo>
                  <a:pt x="11806656" y="1431340"/>
                  <a:pt x="11809600" y="1470662"/>
                  <a:pt x="11813601" y="1514605"/>
                </a:cubicBezTo>
                <a:cubicBezTo>
                  <a:pt x="11829606" y="1690380"/>
                  <a:pt x="11822955" y="1813845"/>
                  <a:pt x="11815628" y="1920902"/>
                </a:cubicBezTo>
                <a:lnTo>
                  <a:pt x="11811346" y="1995660"/>
                </a:lnTo>
                <a:lnTo>
                  <a:pt x="11813868" y="2104640"/>
                </a:lnTo>
                <a:lnTo>
                  <a:pt x="11817197" y="2264365"/>
                </a:lnTo>
                <a:lnTo>
                  <a:pt x="11821465" y="2306631"/>
                </a:lnTo>
                <a:cubicBezTo>
                  <a:pt x="11835170" y="2477814"/>
                  <a:pt x="11818400" y="2578773"/>
                  <a:pt x="11813601" y="2683208"/>
                </a:cubicBezTo>
                <a:cubicBezTo>
                  <a:pt x="11809487" y="2772725"/>
                  <a:pt x="11816027" y="2930030"/>
                  <a:pt x="11816192" y="3070653"/>
                </a:cubicBezTo>
                <a:lnTo>
                  <a:pt x="11813610" y="3202145"/>
                </a:lnTo>
                <a:lnTo>
                  <a:pt x="11813601" y="3267510"/>
                </a:lnTo>
                <a:cubicBezTo>
                  <a:pt x="11811419" y="3587194"/>
                  <a:pt x="11813535" y="3497122"/>
                  <a:pt x="11813601" y="3721967"/>
                </a:cubicBezTo>
                <a:cubicBezTo>
                  <a:pt x="11813617" y="3778178"/>
                  <a:pt x="11814293" y="3835214"/>
                  <a:pt x="11815131" y="3894088"/>
                </a:cubicBezTo>
                <a:lnTo>
                  <a:pt x="11816203" y="3972593"/>
                </a:lnTo>
                <a:lnTo>
                  <a:pt x="11816265" y="3973919"/>
                </a:lnTo>
                <a:cubicBezTo>
                  <a:pt x="11819902" y="4062998"/>
                  <a:pt x="11819694" y="4122248"/>
                  <a:pt x="11818174" y="4171327"/>
                </a:cubicBezTo>
                <a:lnTo>
                  <a:pt x="11817878" y="4178488"/>
                </a:lnTo>
                <a:lnTo>
                  <a:pt x="11818118" y="4277530"/>
                </a:lnTo>
                <a:cubicBezTo>
                  <a:pt x="11817612" y="4347824"/>
                  <a:pt x="11816272" y="4421987"/>
                  <a:pt x="11813601" y="4501036"/>
                </a:cubicBezTo>
                <a:cubicBezTo>
                  <a:pt x="11824398" y="4779554"/>
                  <a:pt x="11834923" y="4895505"/>
                  <a:pt x="11813601" y="5020415"/>
                </a:cubicBezTo>
                <a:cubicBezTo>
                  <a:pt x="11808270" y="5051643"/>
                  <a:pt x="11804885" y="5094410"/>
                  <a:pt x="11802984" y="5145366"/>
                </a:cubicBezTo>
                <a:lnTo>
                  <a:pt x="11802805" y="5153576"/>
                </a:lnTo>
                <a:lnTo>
                  <a:pt x="11813601" y="5280104"/>
                </a:lnTo>
                <a:cubicBezTo>
                  <a:pt x="11848339" y="5545832"/>
                  <a:pt x="11803810" y="5568088"/>
                  <a:pt x="11813601" y="5734561"/>
                </a:cubicBezTo>
                <a:cubicBezTo>
                  <a:pt x="11814825" y="5755370"/>
                  <a:pt x="11815354" y="5777180"/>
                  <a:pt x="11815391" y="5800160"/>
                </a:cubicBezTo>
                <a:lnTo>
                  <a:pt x="11814403" y="5861994"/>
                </a:lnTo>
                <a:lnTo>
                  <a:pt x="11814897" y="5940552"/>
                </a:lnTo>
                <a:cubicBezTo>
                  <a:pt x="11813455" y="6007961"/>
                  <a:pt x="11810716" y="6074118"/>
                  <a:pt x="11808410" y="6139030"/>
                </a:cubicBezTo>
                <a:lnTo>
                  <a:pt x="11805249" y="6294204"/>
                </a:lnTo>
                <a:lnTo>
                  <a:pt x="11806853" y="6377232"/>
                </a:lnTo>
                <a:lnTo>
                  <a:pt x="11813601" y="6513630"/>
                </a:lnTo>
                <a:cubicBezTo>
                  <a:pt x="11755932" y="6520071"/>
                  <a:pt x="11702085" y="6522123"/>
                  <a:pt x="11651008" y="6521869"/>
                </a:cubicBezTo>
                <a:lnTo>
                  <a:pt x="11606878" y="6520178"/>
                </a:lnTo>
                <a:lnTo>
                  <a:pt x="11480359" y="6526470"/>
                </a:lnTo>
                <a:cubicBezTo>
                  <a:pt x="11411497" y="6529079"/>
                  <a:pt x="11340067" y="6529281"/>
                  <a:pt x="11235913" y="6522672"/>
                </a:cubicBezTo>
                <a:lnTo>
                  <a:pt x="11167376" y="6517338"/>
                </a:lnTo>
                <a:lnTo>
                  <a:pt x="11118099" y="6519937"/>
                </a:lnTo>
                <a:cubicBezTo>
                  <a:pt x="11008080" y="6519923"/>
                  <a:pt x="10918905" y="6505169"/>
                  <a:pt x="10779737" y="6513630"/>
                </a:cubicBezTo>
                <a:lnTo>
                  <a:pt x="10756340" y="6513513"/>
                </a:lnTo>
                <a:lnTo>
                  <a:pt x="10748952" y="6514346"/>
                </a:lnTo>
                <a:cubicBezTo>
                  <a:pt x="10725838" y="6516206"/>
                  <a:pt x="10699773" y="6516641"/>
                  <a:pt x="10661780" y="6513630"/>
                </a:cubicBezTo>
                <a:lnTo>
                  <a:pt x="10643067" y="6512943"/>
                </a:lnTo>
                <a:lnTo>
                  <a:pt x="10627638" y="6512866"/>
                </a:lnTo>
                <a:lnTo>
                  <a:pt x="10598539" y="6511309"/>
                </a:lnTo>
                <a:lnTo>
                  <a:pt x="10590670" y="6511020"/>
                </a:lnTo>
                <a:cubicBezTo>
                  <a:pt x="10422654" y="6509230"/>
                  <a:pt x="10114537" y="6525711"/>
                  <a:pt x="9930443" y="6519069"/>
                </a:cubicBezTo>
                <a:lnTo>
                  <a:pt x="9908887" y="6517613"/>
                </a:lnTo>
                <a:lnTo>
                  <a:pt x="9697150" y="6531900"/>
                </a:lnTo>
                <a:cubicBezTo>
                  <a:pt x="9438634" y="6540253"/>
                  <a:pt x="9217380" y="6522684"/>
                  <a:pt x="9038128" y="6513630"/>
                </a:cubicBezTo>
                <a:lnTo>
                  <a:pt x="8901719" y="6509665"/>
                </a:lnTo>
                <a:lnTo>
                  <a:pt x="8766922" y="6512046"/>
                </a:lnTo>
                <a:cubicBezTo>
                  <a:pt x="8694433" y="6513288"/>
                  <a:pt x="8629372" y="6514112"/>
                  <a:pt x="8580175" y="6513630"/>
                </a:cubicBezTo>
                <a:lnTo>
                  <a:pt x="8571277" y="6513524"/>
                </a:lnTo>
                <a:lnTo>
                  <a:pt x="8462217" y="6513630"/>
                </a:lnTo>
                <a:cubicBezTo>
                  <a:pt x="8225188" y="6509968"/>
                  <a:pt x="7780127" y="6525503"/>
                  <a:pt x="7532434" y="6513630"/>
                </a:cubicBezTo>
                <a:lnTo>
                  <a:pt x="7448622" y="6511320"/>
                </a:lnTo>
                <a:lnTo>
                  <a:pt x="7428354" y="6513630"/>
                </a:lnTo>
                <a:cubicBezTo>
                  <a:pt x="7293248" y="6538560"/>
                  <a:pt x="7186080" y="6533261"/>
                  <a:pt x="7078782" y="6523679"/>
                </a:cubicBezTo>
                <a:lnTo>
                  <a:pt x="6973169" y="6513887"/>
                </a:lnTo>
                <a:lnTo>
                  <a:pt x="6954249" y="6514033"/>
                </a:lnTo>
                <a:cubicBezTo>
                  <a:pt x="6918701" y="6514123"/>
                  <a:pt x="6880374" y="6514018"/>
                  <a:pt x="6838566" y="6513630"/>
                </a:cubicBezTo>
                <a:lnTo>
                  <a:pt x="6790865" y="6514652"/>
                </a:lnTo>
                <a:lnTo>
                  <a:pt x="6717520" y="6518204"/>
                </a:lnTo>
                <a:lnTo>
                  <a:pt x="6690736" y="6516798"/>
                </a:lnTo>
                <a:lnTo>
                  <a:pt x="6604647" y="6518643"/>
                </a:lnTo>
                <a:cubicBezTo>
                  <a:pt x="6383546" y="6528740"/>
                  <a:pt x="6188571" y="6547337"/>
                  <a:pt x="5908782" y="6513630"/>
                </a:cubicBezTo>
                <a:lnTo>
                  <a:pt x="5827432" y="6506155"/>
                </a:lnTo>
                <a:lnTo>
                  <a:pt x="5818169" y="6505897"/>
                </a:lnTo>
                <a:cubicBezTo>
                  <a:pt x="5656134" y="6501940"/>
                  <a:pt x="5476891" y="6500561"/>
                  <a:pt x="5360626" y="6513630"/>
                </a:cubicBezTo>
                <a:cubicBezTo>
                  <a:pt x="5244362" y="6526700"/>
                  <a:pt x="5155294" y="6523407"/>
                  <a:pt x="5082581" y="6518492"/>
                </a:cubicBezTo>
                <a:lnTo>
                  <a:pt x="5011539" y="6513612"/>
                </a:lnTo>
                <a:lnTo>
                  <a:pt x="4978999" y="6513630"/>
                </a:lnTo>
                <a:lnTo>
                  <a:pt x="4947560" y="6512597"/>
                </a:lnTo>
                <a:lnTo>
                  <a:pt x="4902673" y="6513630"/>
                </a:lnTo>
                <a:cubicBezTo>
                  <a:pt x="4851834" y="6520217"/>
                  <a:pt x="4795188" y="6523001"/>
                  <a:pt x="4737076" y="6522747"/>
                </a:cubicBezTo>
                <a:lnTo>
                  <a:pt x="4649328" y="6518160"/>
                </a:lnTo>
                <a:lnTo>
                  <a:pt x="4624935" y="6519597"/>
                </a:lnTo>
                <a:cubicBezTo>
                  <a:pt x="4598495" y="6519851"/>
                  <a:pt x="4566987" y="6518389"/>
                  <a:pt x="4521046" y="6513630"/>
                </a:cubicBezTo>
                <a:lnTo>
                  <a:pt x="4456833" y="6510131"/>
                </a:lnTo>
                <a:lnTo>
                  <a:pt x="4343538" y="6512337"/>
                </a:lnTo>
                <a:cubicBezTo>
                  <a:pt x="4260681" y="6514690"/>
                  <a:pt x="4174545" y="6517475"/>
                  <a:pt x="4104725" y="6513630"/>
                </a:cubicBezTo>
                <a:cubicBezTo>
                  <a:pt x="3965085" y="6505941"/>
                  <a:pt x="3802107" y="6535988"/>
                  <a:pt x="3528815" y="6513630"/>
                </a:cubicBezTo>
                <a:lnTo>
                  <a:pt x="3407613" y="6504978"/>
                </a:lnTo>
                <a:lnTo>
                  <a:pt x="3251268" y="6513630"/>
                </a:lnTo>
                <a:cubicBezTo>
                  <a:pt x="3103602" y="6529652"/>
                  <a:pt x="3004932" y="6519904"/>
                  <a:pt x="2867035" y="6513929"/>
                </a:cubicBezTo>
                <a:lnTo>
                  <a:pt x="2840124" y="6513045"/>
                </a:lnTo>
                <a:lnTo>
                  <a:pt x="2834946" y="6513630"/>
                </a:lnTo>
                <a:cubicBezTo>
                  <a:pt x="2691933" y="6538293"/>
                  <a:pt x="2614008" y="6529004"/>
                  <a:pt x="2502859" y="6520536"/>
                </a:cubicBezTo>
                <a:lnTo>
                  <a:pt x="2442001" y="6517197"/>
                </a:lnTo>
                <a:lnTo>
                  <a:pt x="2438245" y="6517313"/>
                </a:lnTo>
                <a:cubicBezTo>
                  <a:pt x="2401807" y="6517985"/>
                  <a:pt x="2368299" y="6518156"/>
                  <a:pt x="2336678" y="6517988"/>
                </a:cubicBezTo>
                <a:lnTo>
                  <a:pt x="2185932" y="6514754"/>
                </a:lnTo>
                <a:lnTo>
                  <a:pt x="1960620" y="6520062"/>
                </a:lnTo>
                <a:cubicBezTo>
                  <a:pt x="1876521" y="6521810"/>
                  <a:pt x="1788378" y="6523022"/>
                  <a:pt x="1701155" y="6522387"/>
                </a:cubicBezTo>
                <a:lnTo>
                  <a:pt x="1589271" y="6518529"/>
                </a:lnTo>
                <a:lnTo>
                  <a:pt x="1539168" y="6519829"/>
                </a:lnTo>
                <a:cubicBezTo>
                  <a:pt x="1395291" y="6522782"/>
                  <a:pt x="1407110" y="6517174"/>
                  <a:pt x="1287620" y="6513630"/>
                </a:cubicBezTo>
                <a:cubicBezTo>
                  <a:pt x="1168131" y="6510087"/>
                  <a:pt x="1041230" y="6513238"/>
                  <a:pt x="932033" y="6514000"/>
                </a:cubicBezTo>
                <a:lnTo>
                  <a:pt x="918750" y="6513952"/>
                </a:lnTo>
                <a:lnTo>
                  <a:pt x="858917" y="6514806"/>
                </a:lnTo>
                <a:cubicBezTo>
                  <a:pt x="826932" y="6514879"/>
                  <a:pt x="792070" y="6514545"/>
                  <a:pt x="753341" y="6513630"/>
                </a:cubicBezTo>
                <a:cubicBezTo>
                  <a:pt x="443511" y="6506311"/>
                  <a:pt x="354936" y="6524642"/>
                  <a:pt x="17841" y="6513630"/>
                </a:cubicBezTo>
                <a:cubicBezTo>
                  <a:pt x="-956" y="6342673"/>
                  <a:pt x="-10467" y="6012653"/>
                  <a:pt x="17841" y="5799484"/>
                </a:cubicBezTo>
                <a:lnTo>
                  <a:pt x="19845" y="5756408"/>
                </a:lnTo>
                <a:lnTo>
                  <a:pt x="17841" y="5734561"/>
                </a:lnTo>
                <a:cubicBezTo>
                  <a:pt x="13149" y="5695472"/>
                  <a:pt x="12578" y="5648752"/>
                  <a:pt x="13918" y="5598323"/>
                </a:cubicBezTo>
                <a:lnTo>
                  <a:pt x="18180" y="5508699"/>
                </a:lnTo>
                <a:lnTo>
                  <a:pt x="16493" y="5477760"/>
                </a:lnTo>
                <a:cubicBezTo>
                  <a:pt x="8966" y="5369709"/>
                  <a:pt x="1889" y="5260695"/>
                  <a:pt x="17841" y="5150260"/>
                </a:cubicBezTo>
                <a:cubicBezTo>
                  <a:pt x="-3463" y="5038150"/>
                  <a:pt x="-2139" y="4857473"/>
                  <a:pt x="6850" y="4650409"/>
                </a:cubicBezTo>
                <a:lnTo>
                  <a:pt x="14633" y="4498670"/>
                </a:lnTo>
                <a:lnTo>
                  <a:pt x="14494" y="4495758"/>
                </a:lnTo>
                <a:cubicBezTo>
                  <a:pt x="12245" y="4421472"/>
                  <a:pt x="13025" y="4335511"/>
                  <a:pt x="14442" y="4243130"/>
                </a:cubicBezTo>
                <a:lnTo>
                  <a:pt x="16801" y="4091152"/>
                </a:lnTo>
                <a:lnTo>
                  <a:pt x="13537" y="4018512"/>
                </a:lnTo>
                <a:lnTo>
                  <a:pt x="17696" y="3920163"/>
                </a:lnTo>
                <a:lnTo>
                  <a:pt x="17841" y="3851812"/>
                </a:lnTo>
                <a:cubicBezTo>
                  <a:pt x="15571" y="3651484"/>
                  <a:pt x="26219" y="3546077"/>
                  <a:pt x="24551" y="3386181"/>
                </a:cubicBezTo>
                <a:lnTo>
                  <a:pt x="24397" y="3379573"/>
                </a:lnTo>
                <a:lnTo>
                  <a:pt x="22173" y="3327681"/>
                </a:lnTo>
                <a:cubicBezTo>
                  <a:pt x="20895" y="3304536"/>
                  <a:pt x="19446" y="3284181"/>
                  <a:pt x="17841" y="3267510"/>
                </a:cubicBezTo>
                <a:cubicBezTo>
                  <a:pt x="8213" y="3167488"/>
                  <a:pt x="-3113" y="2984082"/>
                  <a:pt x="3931" y="2799801"/>
                </a:cubicBezTo>
                <a:lnTo>
                  <a:pt x="4125" y="2797274"/>
                </a:lnTo>
                <a:lnTo>
                  <a:pt x="3717" y="2776150"/>
                </a:lnTo>
                <a:cubicBezTo>
                  <a:pt x="3237" y="2640023"/>
                  <a:pt x="7465" y="2516197"/>
                  <a:pt x="17841" y="2423520"/>
                </a:cubicBezTo>
                <a:cubicBezTo>
                  <a:pt x="20435" y="2400350"/>
                  <a:pt x="22069" y="2375698"/>
                  <a:pt x="22982" y="2349684"/>
                </a:cubicBezTo>
                <a:lnTo>
                  <a:pt x="23157" y="2331991"/>
                </a:lnTo>
                <a:lnTo>
                  <a:pt x="21648" y="2290240"/>
                </a:lnTo>
                <a:cubicBezTo>
                  <a:pt x="18695" y="2240502"/>
                  <a:pt x="15426" y="2193755"/>
                  <a:pt x="14054" y="2150784"/>
                </a:cubicBezTo>
                <a:lnTo>
                  <a:pt x="17291" y="2050968"/>
                </a:lnTo>
                <a:lnTo>
                  <a:pt x="12351" y="1872365"/>
                </a:lnTo>
                <a:cubicBezTo>
                  <a:pt x="11665" y="1799113"/>
                  <a:pt x="12859" y="1722821"/>
                  <a:pt x="17841" y="1644450"/>
                </a:cubicBezTo>
                <a:lnTo>
                  <a:pt x="21169" y="1569934"/>
                </a:lnTo>
                <a:lnTo>
                  <a:pt x="20488" y="1547698"/>
                </a:lnTo>
                <a:cubicBezTo>
                  <a:pt x="19568" y="1516527"/>
                  <a:pt x="18663" y="1483900"/>
                  <a:pt x="17841" y="1449683"/>
                </a:cubicBezTo>
                <a:cubicBezTo>
                  <a:pt x="11271" y="1175953"/>
                  <a:pt x="1415" y="1152151"/>
                  <a:pt x="17841" y="995226"/>
                </a:cubicBezTo>
                <a:lnTo>
                  <a:pt x="19885" y="968921"/>
                </a:lnTo>
                <a:lnTo>
                  <a:pt x="17841" y="930304"/>
                </a:lnTo>
                <a:cubicBezTo>
                  <a:pt x="7442" y="768208"/>
                  <a:pt x="7865" y="285783"/>
                  <a:pt x="17841" y="21390"/>
                </a:cubicBezTo>
                <a:cubicBezTo>
                  <a:pt x="147136" y="10433"/>
                  <a:pt x="296588" y="9602"/>
                  <a:pt x="440468" y="11925"/>
                </a:cubicBezTo>
                <a:lnTo>
                  <a:pt x="473966" y="12726"/>
                </a:lnTo>
                <a:lnTo>
                  <a:pt x="478805" y="12539"/>
                </a:lnTo>
                <a:lnTo>
                  <a:pt x="484496" y="12977"/>
                </a:lnTo>
                <a:lnTo>
                  <a:pt x="648894" y="16905"/>
                </a:lnTo>
                <a:cubicBezTo>
                  <a:pt x="714833" y="18773"/>
                  <a:pt x="776163" y="20559"/>
                  <a:pt x="829667" y="21390"/>
                </a:cubicBezTo>
                <a:lnTo>
                  <a:pt x="916694" y="22693"/>
                </a:lnTo>
                <a:lnTo>
                  <a:pt x="933747" y="21390"/>
                </a:lnTo>
                <a:cubicBezTo>
                  <a:pt x="1086511" y="12604"/>
                  <a:pt x="1591110" y="15003"/>
                  <a:pt x="1863531" y="21390"/>
                </a:cubicBezTo>
                <a:lnTo>
                  <a:pt x="1920387" y="22646"/>
                </a:lnTo>
                <a:lnTo>
                  <a:pt x="2054705" y="24358"/>
                </a:lnTo>
                <a:cubicBezTo>
                  <a:pt x="2107717" y="24456"/>
                  <a:pt x="2161143" y="23719"/>
                  <a:pt x="2217404" y="21390"/>
                </a:cubicBezTo>
                <a:cubicBezTo>
                  <a:pt x="2442445" y="12073"/>
                  <a:pt x="2732199" y="18194"/>
                  <a:pt x="2911273" y="21390"/>
                </a:cubicBezTo>
                <a:lnTo>
                  <a:pt x="3023675" y="20799"/>
                </a:lnTo>
                <a:lnTo>
                  <a:pt x="3093869" y="15816"/>
                </a:lnTo>
                <a:cubicBezTo>
                  <a:pt x="3182922" y="11551"/>
                  <a:pt x="3301373" y="10993"/>
                  <a:pt x="3429365" y="12165"/>
                </a:cubicBezTo>
                <a:lnTo>
                  <a:pt x="3575555" y="14425"/>
                </a:lnTo>
                <a:lnTo>
                  <a:pt x="3605772" y="13210"/>
                </a:lnTo>
                <a:cubicBezTo>
                  <a:pt x="3774503" y="6974"/>
                  <a:pt x="3960371" y="3465"/>
                  <a:pt x="4063093" y="21390"/>
                </a:cubicBezTo>
                <a:lnTo>
                  <a:pt x="4088792" y="24677"/>
                </a:lnTo>
                <a:lnTo>
                  <a:pt x="4129769" y="25744"/>
                </a:lnTo>
                <a:cubicBezTo>
                  <a:pt x="4269845" y="29597"/>
                  <a:pt x="4297423" y="30995"/>
                  <a:pt x="4403088" y="21390"/>
                </a:cubicBezTo>
                <a:cubicBezTo>
                  <a:pt x="4473592" y="10814"/>
                  <a:pt x="4858406" y="-6032"/>
                  <a:pt x="5096956" y="21390"/>
                </a:cubicBezTo>
                <a:lnTo>
                  <a:pt x="5251798" y="27914"/>
                </a:lnTo>
                <a:lnTo>
                  <a:pt x="5332872" y="21390"/>
                </a:lnTo>
                <a:cubicBezTo>
                  <a:pt x="5422885" y="11295"/>
                  <a:pt x="5502187" y="8863"/>
                  <a:pt x="5576462" y="10240"/>
                </a:cubicBezTo>
                <a:lnTo>
                  <a:pt x="5700011" y="17015"/>
                </a:lnTo>
                <a:lnTo>
                  <a:pt x="5761151" y="15143"/>
                </a:lnTo>
                <a:cubicBezTo>
                  <a:pt x="5846776" y="14123"/>
                  <a:pt x="5935566" y="15403"/>
                  <a:pt x="6026740" y="21390"/>
                </a:cubicBezTo>
                <a:lnTo>
                  <a:pt x="6161088" y="29209"/>
                </a:lnTo>
                <a:lnTo>
                  <a:pt x="6262655" y="21390"/>
                </a:lnTo>
                <a:cubicBezTo>
                  <a:pt x="6405549" y="5694"/>
                  <a:pt x="6517747" y="175"/>
                  <a:pt x="6610089" y="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02995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83A4047-37D7-A2EE-6ABE-25B8E8571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7200"/>
              <a:t>Linguistic effects-voice</a:t>
            </a:r>
          </a:p>
        </p:txBody>
      </p:sp>
      <p:sp>
        <p:nvSpPr>
          <p:cNvPr id="15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17ADD5"/>
          </a:solidFill>
          <a:ln w="38100" cap="rnd">
            <a:solidFill>
              <a:srgbClr val="17ADD5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8ED0C58-4BFC-F4E0-7061-7FA41FD6DA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/>
              <a:t>To speak:</a:t>
            </a:r>
          </a:p>
          <a:p>
            <a:pPr lvl="1"/>
            <a:r>
              <a:rPr lang="en-US" b="1" dirty="0"/>
              <a:t>vocal cords</a:t>
            </a:r>
            <a:r>
              <a:rPr lang="en-US" b="1" dirty="0">
                <a:sym typeface="Wingdings" panose="05000000000000000000" pitchFamily="2" charset="2"/>
              </a:rPr>
              <a:t>: hydrated</a:t>
            </a:r>
          </a:p>
          <a:p>
            <a:r>
              <a:rPr lang="en-US" b="1" dirty="0">
                <a:sym typeface="Wingdings" panose="05000000000000000000" pitchFamily="2" charset="2"/>
              </a:rPr>
              <a:t>Alcohol: dehydrating effect</a:t>
            </a:r>
          </a:p>
          <a:p>
            <a:pPr lvl="1"/>
            <a:r>
              <a:rPr lang="en-US" b="1" dirty="0">
                <a:sym typeface="Wingdings" panose="05000000000000000000" pitchFamily="2" charset="2"/>
              </a:rPr>
              <a:t>Moisture</a:t>
            </a:r>
          </a:p>
          <a:p>
            <a:pPr lvl="1"/>
            <a:r>
              <a:rPr lang="en-US" b="1" dirty="0">
                <a:sym typeface="Wingdings" panose="05000000000000000000" pitchFamily="2" charset="2"/>
              </a:rPr>
              <a:t>cracked</a:t>
            </a:r>
          </a:p>
        </p:txBody>
      </p:sp>
      <p:pic>
        <p:nvPicPr>
          <p:cNvPr id="6" name="Tijdelijke aanduiding voor inhoud 5">
            <a:extLst>
              <a:ext uri="{FF2B5EF4-FFF2-40B4-BE49-F238E27FC236}">
                <a16:creationId xmlns:a16="http://schemas.microsoft.com/office/drawing/2014/main" id="{1F38F2F6-01E1-723F-40E4-33FEBDBF753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l="1339" r="29059" b="1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552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054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2057" name="Rectangle 2056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C6C9891-8643-05B4-D99F-5C4FC1AFB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7200"/>
              <a:t>Linguistic effects-speech problems</a:t>
            </a:r>
          </a:p>
        </p:txBody>
      </p:sp>
      <p:sp>
        <p:nvSpPr>
          <p:cNvPr id="2059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17ADD5"/>
          </a:solidFill>
          <a:ln w="38100" cap="rnd">
            <a:solidFill>
              <a:srgbClr val="17ADD5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4102CCE-161D-CFEF-0DC0-A31D413B95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/>
              <a:t>Dysarthria</a:t>
            </a:r>
          </a:p>
          <a:p>
            <a:pPr lvl="1"/>
            <a:r>
              <a:rPr lang="en-US" dirty="0"/>
              <a:t>Muscles are too weak</a:t>
            </a:r>
          </a:p>
          <a:p>
            <a:pPr lvl="1"/>
            <a:r>
              <a:rPr lang="en-US" dirty="0"/>
              <a:t>Permanent</a:t>
            </a:r>
          </a:p>
          <a:p>
            <a:pPr lvl="1"/>
            <a:r>
              <a:rPr lang="en-US" dirty="0"/>
              <a:t>Mumbling, whispering</a:t>
            </a:r>
          </a:p>
          <a:p>
            <a:pPr lvl="1"/>
            <a:r>
              <a:rPr lang="en-US" dirty="0"/>
              <a:t>Brain Tumor</a:t>
            </a:r>
          </a:p>
          <a:p>
            <a:r>
              <a:rPr lang="en-US" dirty="0"/>
              <a:t>Neuropathy</a:t>
            </a:r>
          </a:p>
          <a:p>
            <a:pPr lvl="1"/>
            <a:r>
              <a:rPr lang="en-US" dirty="0"/>
              <a:t>Nerve damage: permanent</a:t>
            </a:r>
          </a:p>
          <a:p>
            <a:pPr lvl="1"/>
            <a:r>
              <a:rPr lang="en-US" dirty="0"/>
              <a:t>Muscle twitches</a:t>
            </a:r>
          </a:p>
        </p:txBody>
      </p:sp>
      <p:pic>
        <p:nvPicPr>
          <p:cNvPr id="2050" name="Picture 2" descr="Will Dysarthria go away? - 1SpecialPlace">
            <a:extLst>
              <a:ext uri="{FF2B5EF4-FFF2-40B4-BE49-F238E27FC236}">
                <a16:creationId xmlns:a16="http://schemas.microsoft.com/office/drawing/2014/main" id="{3CA4FDD1-96F1-CBDA-27A3-B72617CB339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01" r="30724"/>
          <a:stretch/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3015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Rectangle 5126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5129" name="Rectangle 512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35C7164-6E60-1313-56E5-FAB123EDF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7200"/>
              <a:t>Linguistic effects-communication</a:t>
            </a:r>
          </a:p>
        </p:txBody>
      </p:sp>
      <p:sp>
        <p:nvSpPr>
          <p:cNvPr id="5131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17ADD5"/>
          </a:solidFill>
          <a:ln w="38100" cap="rnd">
            <a:solidFill>
              <a:srgbClr val="17ADD5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20799AE-A343-D012-EFB8-A02B959CE5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/>
              <a:t>Dirk De Ridder</a:t>
            </a:r>
          </a:p>
          <a:p>
            <a:pPr lvl="1"/>
            <a:r>
              <a:rPr lang="en-US" dirty="0"/>
              <a:t>‘Drunk people know what they do, but not what they say.’</a:t>
            </a:r>
          </a:p>
          <a:p>
            <a:pPr lvl="1"/>
            <a:r>
              <a:rPr lang="en-US" dirty="0"/>
              <a:t>Left part: Area of Wernicke &amp; Broca: not stable</a:t>
            </a:r>
          </a:p>
          <a:p>
            <a:pPr lvl="2"/>
            <a:r>
              <a:rPr lang="en-US" dirty="0"/>
              <a:t>primal humans were not resistant</a:t>
            </a:r>
          </a:p>
          <a:p>
            <a:r>
              <a:rPr lang="en-US" dirty="0"/>
              <a:t>Other part: understanding metaphor</a:t>
            </a:r>
          </a:p>
          <a:p>
            <a:pPr lvl="1"/>
            <a:r>
              <a:rPr lang="en-US" dirty="0"/>
              <a:t>Stable</a:t>
            </a:r>
          </a:p>
          <a:p>
            <a:pPr lvl="2"/>
            <a:r>
              <a:rPr lang="en-US" dirty="0"/>
              <a:t>we have been doing this much longer</a:t>
            </a:r>
          </a:p>
          <a:p>
            <a:r>
              <a:rPr lang="en-US" dirty="0"/>
              <a:t>Non-verbal </a:t>
            </a:r>
          </a:p>
          <a:p>
            <a:pPr lvl="2"/>
            <a:endParaRPr lang="en-US" dirty="0"/>
          </a:p>
          <a:p>
            <a:endParaRPr lang="en-US" dirty="0"/>
          </a:p>
        </p:txBody>
      </p:sp>
      <p:pic>
        <p:nvPicPr>
          <p:cNvPr id="5122" name="Picture 2" descr="Effective Communication | Cogent Analytics">
            <a:extLst>
              <a:ext uri="{FF2B5EF4-FFF2-40B4-BE49-F238E27FC236}">
                <a16:creationId xmlns:a16="http://schemas.microsoft.com/office/drawing/2014/main" id="{FBE9F691-F435-45A7-F3C7-382C52F18D60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31" r="14074" b="-1"/>
          <a:stretch/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9192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6150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6153" name="Rectangle 6152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857F25-7BE9-D515-CD39-B253368F6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600"/>
              <a:t>conclusion</a:t>
            </a:r>
          </a:p>
        </p:txBody>
      </p:sp>
      <p:sp>
        <p:nvSpPr>
          <p:cNvPr id="6155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2386584"/>
            <a:ext cx="4114800" cy="18288"/>
          </a:xfrm>
          <a:custGeom>
            <a:avLst/>
            <a:gdLst>
              <a:gd name="connsiteX0" fmla="*/ 0 w 4114800"/>
              <a:gd name="connsiteY0" fmla="*/ 0 h 18288"/>
              <a:gd name="connsiteX1" fmla="*/ 768096 w 4114800"/>
              <a:gd name="connsiteY1" fmla="*/ 0 h 18288"/>
              <a:gd name="connsiteX2" fmla="*/ 1495044 w 4114800"/>
              <a:gd name="connsiteY2" fmla="*/ 0 h 18288"/>
              <a:gd name="connsiteX3" fmla="*/ 2221992 w 4114800"/>
              <a:gd name="connsiteY3" fmla="*/ 0 h 18288"/>
              <a:gd name="connsiteX4" fmla="*/ 2784348 w 4114800"/>
              <a:gd name="connsiteY4" fmla="*/ 0 h 18288"/>
              <a:gd name="connsiteX5" fmla="*/ 3387852 w 4114800"/>
              <a:gd name="connsiteY5" fmla="*/ 0 h 18288"/>
              <a:gd name="connsiteX6" fmla="*/ 4114800 w 4114800"/>
              <a:gd name="connsiteY6" fmla="*/ 0 h 18288"/>
              <a:gd name="connsiteX7" fmla="*/ 4114800 w 4114800"/>
              <a:gd name="connsiteY7" fmla="*/ 18288 h 18288"/>
              <a:gd name="connsiteX8" fmla="*/ 3429000 w 4114800"/>
              <a:gd name="connsiteY8" fmla="*/ 18288 h 18288"/>
              <a:gd name="connsiteX9" fmla="*/ 2866644 w 4114800"/>
              <a:gd name="connsiteY9" fmla="*/ 18288 h 18288"/>
              <a:gd name="connsiteX10" fmla="*/ 2304288 w 4114800"/>
              <a:gd name="connsiteY10" fmla="*/ 18288 h 18288"/>
              <a:gd name="connsiteX11" fmla="*/ 1577340 w 4114800"/>
              <a:gd name="connsiteY11" fmla="*/ 18288 h 18288"/>
              <a:gd name="connsiteX12" fmla="*/ 973836 w 4114800"/>
              <a:gd name="connsiteY12" fmla="*/ 18288 h 18288"/>
              <a:gd name="connsiteX13" fmla="*/ 0 w 4114800"/>
              <a:gd name="connsiteY13" fmla="*/ 18288 h 18288"/>
              <a:gd name="connsiteX14" fmla="*/ 0 w 411480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14800" h="18288" fill="none" extrusionOk="0">
                <a:moveTo>
                  <a:pt x="0" y="0"/>
                </a:moveTo>
                <a:cubicBezTo>
                  <a:pt x="338280" y="-26110"/>
                  <a:pt x="483942" y="6555"/>
                  <a:pt x="768096" y="0"/>
                </a:cubicBezTo>
                <a:cubicBezTo>
                  <a:pt x="1052250" y="-6555"/>
                  <a:pt x="1331484" y="24616"/>
                  <a:pt x="1495044" y="0"/>
                </a:cubicBezTo>
                <a:cubicBezTo>
                  <a:pt x="1658604" y="-24616"/>
                  <a:pt x="2056661" y="-33562"/>
                  <a:pt x="2221992" y="0"/>
                </a:cubicBezTo>
                <a:cubicBezTo>
                  <a:pt x="2387323" y="33562"/>
                  <a:pt x="2629463" y="-20094"/>
                  <a:pt x="2784348" y="0"/>
                </a:cubicBezTo>
                <a:cubicBezTo>
                  <a:pt x="2939233" y="20094"/>
                  <a:pt x="3151981" y="1524"/>
                  <a:pt x="3387852" y="0"/>
                </a:cubicBezTo>
                <a:cubicBezTo>
                  <a:pt x="3623723" y="-1524"/>
                  <a:pt x="3882724" y="26165"/>
                  <a:pt x="4114800" y="0"/>
                </a:cubicBezTo>
                <a:cubicBezTo>
                  <a:pt x="4114300" y="8855"/>
                  <a:pt x="4114909" y="14521"/>
                  <a:pt x="4114800" y="18288"/>
                </a:cubicBezTo>
                <a:cubicBezTo>
                  <a:pt x="3910038" y="37744"/>
                  <a:pt x="3683432" y="-3969"/>
                  <a:pt x="3429000" y="18288"/>
                </a:cubicBezTo>
                <a:cubicBezTo>
                  <a:pt x="3174568" y="40545"/>
                  <a:pt x="3085815" y="44166"/>
                  <a:pt x="2866644" y="18288"/>
                </a:cubicBezTo>
                <a:cubicBezTo>
                  <a:pt x="2647473" y="-7590"/>
                  <a:pt x="2580474" y="31338"/>
                  <a:pt x="2304288" y="18288"/>
                </a:cubicBezTo>
                <a:cubicBezTo>
                  <a:pt x="2028102" y="5238"/>
                  <a:pt x="1863008" y="-2001"/>
                  <a:pt x="1577340" y="18288"/>
                </a:cubicBezTo>
                <a:cubicBezTo>
                  <a:pt x="1291672" y="38577"/>
                  <a:pt x="1243931" y="9893"/>
                  <a:pt x="973836" y="18288"/>
                </a:cubicBezTo>
                <a:cubicBezTo>
                  <a:pt x="703741" y="26683"/>
                  <a:pt x="317656" y="-5910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114800" h="18288" stroke="0" extrusionOk="0">
                <a:moveTo>
                  <a:pt x="0" y="0"/>
                </a:moveTo>
                <a:cubicBezTo>
                  <a:pt x="276109" y="5266"/>
                  <a:pt x="325589" y="-19584"/>
                  <a:pt x="644652" y="0"/>
                </a:cubicBezTo>
                <a:cubicBezTo>
                  <a:pt x="963715" y="19584"/>
                  <a:pt x="1064991" y="6066"/>
                  <a:pt x="1207008" y="0"/>
                </a:cubicBezTo>
                <a:cubicBezTo>
                  <a:pt x="1349025" y="-6066"/>
                  <a:pt x="1791724" y="14506"/>
                  <a:pt x="1975104" y="0"/>
                </a:cubicBezTo>
                <a:cubicBezTo>
                  <a:pt x="2158484" y="-14506"/>
                  <a:pt x="2397469" y="20822"/>
                  <a:pt x="2619756" y="0"/>
                </a:cubicBezTo>
                <a:cubicBezTo>
                  <a:pt x="2842043" y="-20822"/>
                  <a:pt x="2992157" y="20388"/>
                  <a:pt x="3264408" y="0"/>
                </a:cubicBezTo>
                <a:cubicBezTo>
                  <a:pt x="3536659" y="-20388"/>
                  <a:pt x="3855620" y="38211"/>
                  <a:pt x="4114800" y="0"/>
                </a:cubicBezTo>
                <a:cubicBezTo>
                  <a:pt x="4113902" y="7180"/>
                  <a:pt x="4114969" y="13790"/>
                  <a:pt x="4114800" y="18288"/>
                </a:cubicBezTo>
                <a:cubicBezTo>
                  <a:pt x="3968901" y="8593"/>
                  <a:pt x="3623428" y="17559"/>
                  <a:pt x="3429000" y="18288"/>
                </a:cubicBezTo>
                <a:cubicBezTo>
                  <a:pt x="3234572" y="19017"/>
                  <a:pt x="3085079" y="41804"/>
                  <a:pt x="2866644" y="18288"/>
                </a:cubicBezTo>
                <a:cubicBezTo>
                  <a:pt x="2648209" y="-5228"/>
                  <a:pt x="2451737" y="24580"/>
                  <a:pt x="2180844" y="18288"/>
                </a:cubicBezTo>
                <a:cubicBezTo>
                  <a:pt x="1909951" y="11996"/>
                  <a:pt x="1681589" y="12244"/>
                  <a:pt x="1495044" y="18288"/>
                </a:cubicBezTo>
                <a:cubicBezTo>
                  <a:pt x="1308499" y="24332"/>
                  <a:pt x="1136614" y="21789"/>
                  <a:pt x="850392" y="18288"/>
                </a:cubicBezTo>
                <a:cubicBezTo>
                  <a:pt x="564170" y="14787"/>
                  <a:pt x="210636" y="54701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rgbClr val="17ADD5"/>
          </a:solidFill>
          <a:ln w="38100" cap="rnd">
            <a:solidFill>
              <a:srgbClr val="17ADD5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03075C3-937B-31CD-AC60-D0E0E3F4C5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0936" y="2660904"/>
            <a:ext cx="4818888" cy="35478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Effects of intoxication</a:t>
            </a:r>
          </a:p>
          <a:p>
            <a:pPr lvl="1"/>
            <a:r>
              <a:rPr lang="en-US" dirty="0"/>
              <a:t>Cognitive: Blackout, concentration</a:t>
            </a:r>
          </a:p>
          <a:p>
            <a:pPr lvl="1"/>
            <a:r>
              <a:rPr lang="en-US" dirty="0"/>
              <a:t>Linguistic: Pronunciation, voice, speech problems</a:t>
            </a:r>
          </a:p>
          <a:p>
            <a:pPr lvl="1"/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157" name="Ink 6156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 xmlns="">
          <p:pic>
            <p:nvPicPr>
              <p:cNvPr id="6157" name="Ink 6156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6146" name="Picture 2" descr="How alcohol affects your health | healthdirect">
            <a:extLst>
              <a:ext uri="{FF2B5EF4-FFF2-40B4-BE49-F238E27FC236}">
                <a16:creationId xmlns:a16="http://schemas.microsoft.com/office/drawing/2014/main" id="{F70513CC-A8C3-1D3A-55A1-B7537B3721D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9048" y="699516"/>
            <a:ext cx="5458968" cy="5458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21757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88D36E-0F2A-99C4-FFF2-D1457BF2C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sources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595A907-93CE-F3E3-BFF7-FC2E35728F0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Minho </a:t>
            </a:r>
            <a:r>
              <a:rPr lang="en-US" sz="2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Moon,</a:t>
            </a:r>
            <a:r>
              <a:rPr lang="en-US" sz="2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Biochemistry, College of Medicine, </a:t>
            </a:r>
            <a:r>
              <a:rPr lang="en-US" sz="2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Konyang</a:t>
            </a:r>
            <a:r>
              <a:rPr lang="en-US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University, Korea</a:t>
            </a:r>
            <a:endParaRPr lang="nl-BE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Macmillan, A. (2017, October 20). Can Alcohol Help You Speak a Foreign Language? </a:t>
            </a:r>
            <a:r>
              <a:rPr lang="nl-BE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Time. </a:t>
            </a:r>
            <a:r>
              <a:rPr lang="nl-BE" sz="26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https://time.com/4989850/alcohol-foreign-language-speak/</a:t>
            </a:r>
            <a:r>
              <a:rPr lang="nl-BE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BE" sz="2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Offrede</a:t>
            </a:r>
            <a:r>
              <a:rPr lang="nl-BE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T. ; Jacobi, J. ; </a:t>
            </a:r>
            <a:r>
              <a:rPr lang="nl-BE" sz="2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Rebernik</a:t>
            </a:r>
            <a:r>
              <a:rPr lang="nl-BE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T. ; De jong, L. ; Keulen, S.; </a:t>
            </a:r>
            <a:r>
              <a:rPr lang="nl-BE" sz="2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Veenstra,P</a:t>
            </a:r>
            <a:r>
              <a:rPr lang="nl-BE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.; </a:t>
            </a:r>
            <a:r>
              <a:rPr lang="nl-BE" sz="2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Noiray,A</a:t>
            </a:r>
            <a:r>
              <a:rPr lang="nl-BE" sz="2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( </a:t>
            </a:r>
            <a:r>
              <a:rPr lang="nl-BE" sz="2600" kern="10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August 28, 2020). </a:t>
            </a:r>
            <a:r>
              <a:rPr lang="en-US" sz="2600" kern="10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impact of alcohol on L1 versus L2. </a:t>
            </a:r>
            <a:r>
              <a:rPr lang="en-US" sz="2600" u="sng" kern="100" dirty="0">
                <a:solidFill>
                  <a:srgbClr val="0563C1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https://journals.sagepub.com/doi/full/10.1177/0023830920953169</a:t>
            </a:r>
            <a:r>
              <a:rPr lang="en-US" sz="2600" kern="10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nl-BE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l-BE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178F137-B557-694D-35A6-D6FBFB1053B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200" kern="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Dinuzzo</a:t>
            </a:r>
            <a:r>
              <a:rPr lang="en-US" sz="3200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E. (October 23,2017). </a:t>
            </a:r>
            <a:r>
              <a:rPr lang="en-US" sz="3200" kern="10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Alcohol can help you speak a foreign language better — but there's a catch. Business Insider. </a:t>
            </a:r>
            <a:r>
              <a:rPr lang="en-US" sz="3200" u="sng" kern="100" dirty="0">
                <a:solidFill>
                  <a:srgbClr val="2F5496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https://www.businessinsider.com/alcohol-could-help-you-speak-a-foreign-language-2017-10?international=true&amp;r=US&amp;IR=T#:~:text=Although%20alcohol%20can%20help%20you,of%20psychological%20or%20biological%20reasons</a:t>
            </a:r>
            <a:r>
              <a:rPr lang="en-US" sz="3200" kern="100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nl-BE" sz="3200" kern="100" dirty="0">
              <a:solidFill>
                <a:srgbClr val="2F5496"/>
              </a:solidFill>
              <a:effectLst/>
              <a:highlight>
                <a:srgbClr val="FFFFFF"/>
              </a:highlight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9566203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756D87-413A-8375-CC1F-D78E441E2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sources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6066C17-09BF-D7BD-A9B9-62A0FF1ADBB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7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Quora. (2018). Why do drunk people like to speak a foreign language? </a:t>
            </a:r>
            <a:r>
              <a:rPr lang="nl-BE" sz="72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https://www.quora.com/Why-do-drunken-people-like-to-speak-a-foreign-language#:~:text=While%20intoxicated%2C%20you%20lose%20all,speak%20in%20a%20foreign%20language</a:t>
            </a:r>
            <a:r>
              <a:rPr lang="nl-BE" sz="7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7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Pubmed</a:t>
            </a:r>
            <a:r>
              <a:rPr lang="en-US" sz="7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(1996) Anxiety, alcohol, aphasia and ums. </a:t>
            </a:r>
            <a:r>
              <a:rPr lang="nl-BE" sz="72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https://pubmed.ncbi.nlm.nih.gov/8851740/#:~:text=Alcohol%2C%20which%20makes%20speaking%20harder,every%20word%2C%20produce%20many%20ums</a:t>
            </a:r>
            <a:r>
              <a:rPr lang="nl-BE" sz="7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7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Centers for disease control and prevention. (November 13,2023) Data on excessive drinking. </a:t>
            </a:r>
            <a:r>
              <a:rPr lang="nl-BE" sz="72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https://www.cdc.gov/alcohol/data-stats.htm#:~:text=According%20to%20the%20Behavioral%20Risk,drink%20heavily%20also%20binge%20drink</a:t>
            </a:r>
            <a:r>
              <a:rPr lang="nl-BE" sz="7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endParaRPr lang="nl-BE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EB5FF52-F4F4-BA97-2D44-BE73BCC9B17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72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Annika Hope. (08/02/2023). Losing voice after drinking. </a:t>
            </a:r>
            <a:r>
              <a:rPr lang="nl-BE" sz="72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https://www.musicgateway.com/blog/how-to/alcohol-singers-how-does-it-affect-your-voice#:~:text=Your%20vocal%20folds%20need%20proper,voice%20sounding%20strained%20and%20cracked</a:t>
            </a:r>
            <a:r>
              <a:rPr lang="nl-BE" sz="72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nl-BE" sz="7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72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Editorial Staff. (25/10/2022). Alcohol and slurred speech. </a:t>
            </a:r>
            <a:r>
              <a:rPr lang="en-US" sz="72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https://alcohol.org/health-effects/slurred-speech/</a:t>
            </a:r>
            <a:r>
              <a:rPr lang="en-US" sz="72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nl-BE" sz="7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72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Quora. (2019). Why am I so silent after drinking? </a:t>
            </a:r>
            <a:r>
              <a:rPr lang="nl-BE" sz="72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https://www.quora.com/Why-am-I-so-silent-after-drinking-Is-it-because-of-any-mental-problem#:~:text=Alcohol%20is%20basically%20a%20Central,a%20numbness%2C%20and%20your%20silent</a:t>
            </a:r>
            <a:r>
              <a:rPr lang="nl-BE" sz="72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nl-BE" sz="7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2457148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9F18F4-370E-DBA0-ED47-49532A7AB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SOURCES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5EC4092-12B3-6717-54A1-F46DEBD5B7C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BE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Jansen,R</a:t>
            </a:r>
            <a:r>
              <a:rPr lang="nl-BE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(2024, 18 maart). Korsakov. </a:t>
            </a:r>
            <a:r>
              <a:rPr lang="en-US" sz="1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https://www.alcoholinfo.nl/effecten/syndroom-van-korsakov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nl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Procureur, G. (2011,22 december). </a:t>
            </a:r>
            <a:r>
              <a:rPr lang="nl-BE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“Zatte mensen weten wat ze doen, niet wat ze zeggen”. Het Nieuwsblad. </a:t>
            </a:r>
            <a:r>
              <a:rPr lang="nl-BE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https://www.nieuwsblad.be/cnt/2q3juv1u</a:t>
            </a:r>
            <a:r>
              <a:rPr lang="nl-BE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nl-B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l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nl-BE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6768EC0-6D8F-54DE-6579-92E638D6B60B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6172200" y="3916864"/>
            <a:ext cx="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-457056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BE" altLang="nl-B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494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FA5B9DB-0BF9-4260-A97B-936524F96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77F003-4D7C-7548-F9D7-5681BFD71A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5935" b="27815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9824785-89B4-4433-955A-F2C847B15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859" y="614291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rgbClr val="17ADD5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65269A-F545-41D7-8DD2-44F3141F09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6925" y="1731762"/>
            <a:ext cx="8058150" cy="2453841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nl-BE" sz="6800" dirty="0" err="1"/>
              <a:t>What</a:t>
            </a:r>
            <a:r>
              <a:rPr lang="nl-BE" sz="6800" dirty="0"/>
              <a:t> are </a:t>
            </a:r>
            <a:r>
              <a:rPr lang="nl-BE" sz="6800" dirty="0" err="1"/>
              <a:t>the</a:t>
            </a:r>
            <a:r>
              <a:rPr lang="nl-BE" sz="6800" dirty="0"/>
              <a:t> </a:t>
            </a:r>
            <a:r>
              <a:rPr lang="nl-BE" sz="6800" dirty="0" err="1"/>
              <a:t>effects</a:t>
            </a:r>
            <a:r>
              <a:rPr lang="nl-BE" sz="6800" dirty="0"/>
              <a:t> of alcohol </a:t>
            </a:r>
            <a:r>
              <a:rPr lang="nl-BE" sz="6800" dirty="0" err="1"/>
              <a:t>intoxications</a:t>
            </a:r>
            <a:r>
              <a:rPr lang="nl-BE" sz="6800" dirty="0"/>
              <a:t> on </a:t>
            </a:r>
            <a:r>
              <a:rPr lang="nl-BE" sz="6800" dirty="0" err="1"/>
              <a:t>language</a:t>
            </a:r>
            <a:r>
              <a:rPr lang="nl-BE" sz="6800" dirty="0"/>
              <a:t>?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AF37270-0F40-3216-75B2-2DC38CE28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8975" y="4599432"/>
            <a:ext cx="5734051" cy="934593"/>
          </a:xfrm>
        </p:spPr>
        <p:txBody>
          <a:bodyPr>
            <a:normAutofit/>
          </a:bodyPr>
          <a:lstStyle/>
          <a:p>
            <a:pPr algn="ctr"/>
            <a:r>
              <a:rPr lang="nl-BE" sz="3200" dirty="0"/>
              <a:t>Lenne Swinnen 6EMb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CB2E64D6-3AEB-4AFF-9475-E210F85E0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4194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5461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C0E435-0EDE-B28A-9F42-937E6249D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/>
              <a:t>Table of contents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A08AF02-2E3A-81E3-3286-55EB4C12981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BE"/>
              <a:t>Cognitive effects</a:t>
            </a:r>
          </a:p>
          <a:p>
            <a:pPr lvl="1"/>
            <a:r>
              <a:rPr lang="nl-BE"/>
              <a:t>Effects on the brain</a:t>
            </a:r>
          </a:p>
          <a:p>
            <a:pPr lvl="1"/>
            <a:r>
              <a:rPr lang="nl-BE"/>
              <a:t>Blackout</a:t>
            </a:r>
          </a:p>
          <a:p>
            <a:pPr lvl="1"/>
            <a:r>
              <a:rPr lang="nl-BE"/>
              <a:t>concentration</a:t>
            </a:r>
          </a:p>
          <a:p>
            <a:pPr lvl="1"/>
            <a:endParaRPr lang="nl-BE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2380919-611F-BCC5-B136-933FB294D27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BE" dirty="0" err="1"/>
              <a:t>Linguistic</a:t>
            </a:r>
            <a:r>
              <a:rPr lang="nl-BE" dirty="0"/>
              <a:t> </a:t>
            </a:r>
            <a:r>
              <a:rPr lang="nl-BE" dirty="0" err="1"/>
              <a:t>effects</a:t>
            </a:r>
            <a:endParaRPr lang="nl-BE" dirty="0"/>
          </a:p>
          <a:p>
            <a:pPr lvl="1"/>
            <a:r>
              <a:rPr lang="nl-BE" dirty="0" err="1"/>
              <a:t>Pronunciation</a:t>
            </a:r>
            <a:endParaRPr lang="nl-BE" dirty="0"/>
          </a:p>
          <a:p>
            <a:pPr lvl="1"/>
            <a:r>
              <a:rPr lang="nl-BE" dirty="0" err="1"/>
              <a:t>Talkactiveness</a:t>
            </a:r>
            <a:endParaRPr lang="nl-BE" dirty="0"/>
          </a:p>
          <a:p>
            <a:pPr lvl="1"/>
            <a:r>
              <a:rPr lang="nl-BE" dirty="0" err="1"/>
              <a:t>Grammatic</a:t>
            </a:r>
            <a:endParaRPr lang="nl-BE" dirty="0"/>
          </a:p>
          <a:p>
            <a:pPr lvl="1"/>
            <a:r>
              <a:rPr lang="nl-BE" dirty="0" err="1"/>
              <a:t>Foreign</a:t>
            </a:r>
            <a:r>
              <a:rPr lang="nl-BE" dirty="0"/>
              <a:t> </a:t>
            </a:r>
            <a:r>
              <a:rPr lang="nl-BE" dirty="0" err="1"/>
              <a:t>language</a:t>
            </a:r>
            <a:endParaRPr lang="nl-BE" dirty="0"/>
          </a:p>
          <a:p>
            <a:pPr lvl="1"/>
            <a:r>
              <a:rPr lang="nl-BE" dirty="0"/>
              <a:t>Voice</a:t>
            </a:r>
          </a:p>
          <a:p>
            <a:pPr lvl="1"/>
            <a:r>
              <a:rPr lang="nl-BE" dirty="0"/>
              <a:t>Speech </a:t>
            </a:r>
            <a:r>
              <a:rPr lang="nl-BE" dirty="0" err="1"/>
              <a:t>problems</a:t>
            </a:r>
            <a:endParaRPr lang="nl-BE" dirty="0"/>
          </a:p>
          <a:p>
            <a:pPr lvl="1"/>
            <a:r>
              <a:rPr lang="nl-BE" dirty="0"/>
              <a:t>Communication</a:t>
            </a:r>
          </a:p>
          <a:p>
            <a:r>
              <a:rPr lang="nl-BE" dirty="0" err="1"/>
              <a:t>Conclusion</a:t>
            </a:r>
            <a:endParaRPr lang="nl-BE" dirty="0"/>
          </a:p>
          <a:p>
            <a:pPr lvl="1"/>
            <a:endParaRPr lang="nl-BE" dirty="0"/>
          </a:p>
          <a:p>
            <a:pPr lvl="1"/>
            <a:endParaRPr lang="nl-BE" dirty="0"/>
          </a:p>
          <a:p>
            <a:pPr lvl="1"/>
            <a:endParaRPr lang="nl-BE" dirty="0"/>
          </a:p>
        </p:txBody>
      </p:sp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1337740B-369A-33DB-34D3-D97D444A9C7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492" r="30667" b="2"/>
          <a:stretch/>
        </p:blipFill>
        <p:spPr>
          <a:xfrm>
            <a:off x="1045028" y="4097120"/>
            <a:ext cx="2656114" cy="276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906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102E039-5933-0160-F769-EC144F6B2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7200"/>
              <a:t>Cognitive effects </a:t>
            </a:r>
          </a:p>
        </p:txBody>
      </p:sp>
      <p:sp>
        <p:nvSpPr>
          <p:cNvPr id="25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17ADD5"/>
          </a:solidFill>
          <a:ln w="38100" cap="rnd">
            <a:solidFill>
              <a:srgbClr val="17ADD5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BF5D4C3-BB81-4EC0-5678-2A79F89A78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/>
              <a:t>Cognitive effects = Effects on the brain </a:t>
            </a:r>
          </a:p>
          <a:p>
            <a:r>
              <a:rPr lang="en-US"/>
              <a:t>Blackout </a:t>
            </a:r>
          </a:p>
          <a:p>
            <a:pPr lvl="1"/>
            <a:r>
              <a:rPr lang="en-US"/>
              <a:t>Alcohol</a:t>
            </a:r>
          </a:p>
          <a:p>
            <a:pPr lvl="1"/>
            <a:r>
              <a:rPr lang="en-US"/>
              <a:t>Hippocampus</a:t>
            </a:r>
          </a:p>
          <a:p>
            <a:pPr lvl="1"/>
            <a:r>
              <a:rPr lang="en-US"/>
              <a:t>Remember small parts: grey out </a:t>
            </a:r>
          </a:p>
          <a:p>
            <a:pPr lvl="1"/>
            <a:r>
              <a:rPr lang="en-US"/>
              <a:t>Korsakov </a:t>
            </a:r>
          </a:p>
          <a:p>
            <a:r>
              <a:rPr lang="en-US"/>
              <a:t>Concentration </a:t>
            </a:r>
          </a:p>
          <a:p>
            <a:pPr lvl="1"/>
            <a:r>
              <a:rPr lang="en-US"/>
              <a:t>Brain cells die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 dirty="0"/>
          </a:p>
        </p:txBody>
      </p:sp>
      <p:pic>
        <p:nvPicPr>
          <p:cNvPr id="5" name="Tijdelijke aanduiding voor inhoud 4" descr="Afbeelding met tekst, schets, tekening, Frisdrank&#10;&#10;Automatisch gegenereerde beschrijving">
            <a:extLst>
              <a:ext uri="{FF2B5EF4-FFF2-40B4-BE49-F238E27FC236}">
                <a16:creationId xmlns:a16="http://schemas.microsoft.com/office/drawing/2014/main" id="{C310074F-0861-7EF0-C8F6-3BD31065F10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l="10693" r="35432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8218759D-00D4-D634-5FFE-92F3A0553E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7340" y="2874333"/>
            <a:ext cx="3558318" cy="2367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622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D1E6A1F-38FF-1644-E71D-638C25FA7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800"/>
              <a:t>Linguistic effects-pronunciation</a:t>
            </a:r>
          </a:p>
        </p:txBody>
      </p:sp>
      <p:sp>
        <p:nvSpPr>
          <p:cNvPr id="1035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2386584"/>
            <a:ext cx="4114800" cy="18288"/>
          </a:xfrm>
          <a:custGeom>
            <a:avLst/>
            <a:gdLst>
              <a:gd name="connsiteX0" fmla="*/ 0 w 4114800"/>
              <a:gd name="connsiteY0" fmla="*/ 0 h 18288"/>
              <a:gd name="connsiteX1" fmla="*/ 768096 w 4114800"/>
              <a:gd name="connsiteY1" fmla="*/ 0 h 18288"/>
              <a:gd name="connsiteX2" fmla="*/ 1495044 w 4114800"/>
              <a:gd name="connsiteY2" fmla="*/ 0 h 18288"/>
              <a:gd name="connsiteX3" fmla="*/ 2221992 w 4114800"/>
              <a:gd name="connsiteY3" fmla="*/ 0 h 18288"/>
              <a:gd name="connsiteX4" fmla="*/ 2784348 w 4114800"/>
              <a:gd name="connsiteY4" fmla="*/ 0 h 18288"/>
              <a:gd name="connsiteX5" fmla="*/ 3387852 w 4114800"/>
              <a:gd name="connsiteY5" fmla="*/ 0 h 18288"/>
              <a:gd name="connsiteX6" fmla="*/ 4114800 w 4114800"/>
              <a:gd name="connsiteY6" fmla="*/ 0 h 18288"/>
              <a:gd name="connsiteX7" fmla="*/ 4114800 w 4114800"/>
              <a:gd name="connsiteY7" fmla="*/ 18288 h 18288"/>
              <a:gd name="connsiteX8" fmla="*/ 3429000 w 4114800"/>
              <a:gd name="connsiteY8" fmla="*/ 18288 h 18288"/>
              <a:gd name="connsiteX9" fmla="*/ 2866644 w 4114800"/>
              <a:gd name="connsiteY9" fmla="*/ 18288 h 18288"/>
              <a:gd name="connsiteX10" fmla="*/ 2304288 w 4114800"/>
              <a:gd name="connsiteY10" fmla="*/ 18288 h 18288"/>
              <a:gd name="connsiteX11" fmla="*/ 1577340 w 4114800"/>
              <a:gd name="connsiteY11" fmla="*/ 18288 h 18288"/>
              <a:gd name="connsiteX12" fmla="*/ 973836 w 4114800"/>
              <a:gd name="connsiteY12" fmla="*/ 18288 h 18288"/>
              <a:gd name="connsiteX13" fmla="*/ 0 w 4114800"/>
              <a:gd name="connsiteY13" fmla="*/ 18288 h 18288"/>
              <a:gd name="connsiteX14" fmla="*/ 0 w 411480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14800" h="18288" fill="none" extrusionOk="0">
                <a:moveTo>
                  <a:pt x="0" y="0"/>
                </a:moveTo>
                <a:cubicBezTo>
                  <a:pt x="338280" y="-26110"/>
                  <a:pt x="483942" y="6555"/>
                  <a:pt x="768096" y="0"/>
                </a:cubicBezTo>
                <a:cubicBezTo>
                  <a:pt x="1052250" y="-6555"/>
                  <a:pt x="1331484" y="24616"/>
                  <a:pt x="1495044" y="0"/>
                </a:cubicBezTo>
                <a:cubicBezTo>
                  <a:pt x="1658604" y="-24616"/>
                  <a:pt x="2056661" y="-33562"/>
                  <a:pt x="2221992" y="0"/>
                </a:cubicBezTo>
                <a:cubicBezTo>
                  <a:pt x="2387323" y="33562"/>
                  <a:pt x="2629463" y="-20094"/>
                  <a:pt x="2784348" y="0"/>
                </a:cubicBezTo>
                <a:cubicBezTo>
                  <a:pt x="2939233" y="20094"/>
                  <a:pt x="3151981" y="1524"/>
                  <a:pt x="3387852" y="0"/>
                </a:cubicBezTo>
                <a:cubicBezTo>
                  <a:pt x="3623723" y="-1524"/>
                  <a:pt x="3882724" y="26165"/>
                  <a:pt x="4114800" y="0"/>
                </a:cubicBezTo>
                <a:cubicBezTo>
                  <a:pt x="4114300" y="8855"/>
                  <a:pt x="4114909" y="14521"/>
                  <a:pt x="4114800" y="18288"/>
                </a:cubicBezTo>
                <a:cubicBezTo>
                  <a:pt x="3910038" y="37744"/>
                  <a:pt x="3683432" y="-3969"/>
                  <a:pt x="3429000" y="18288"/>
                </a:cubicBezTo>
                <a:cubicBezTo>
                  <a:pt x="3174568" y="40545"/>
                  <a:pt x="3085815" y="44166"/>
                  <a:pt x="2866644" y="18288"/>
                </a:cubicBezTo>
                <a:cubicBezTo>
                  <a:pt x="2647473" y="-7590"/>
                  <a:pt x="2580474" y="31338"/>
                  <a:pt x="2304288" y="18288"/>
                </a:cubicBezTo>
                <a:cubicBezTo>
                  <a:pt x="2028102" y="5238"/>
                  <a:pt x="1863008" y="-2001"/>
                  <a:pt x="1577340" y="18288"/>
                </a:cubicBezTo>
                <a:cubicBezTo>
                  <a:pt x="1291672" y="38577"/>
                  <a:pt x="1243931" y="9893"/>
                  <a:pt x="973836" y="18288"/>
                </a:cubicBezTo>
                <a:cubicBezTo>
                  <a:pt x="703741" y="26683"/>
                  <a:pt x="317656" y="-5910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114800" h="18288" stroke="0" extrusionOk="0">
                <a:moveTo>
                  <a:pt x="0" y="0"/>
                </a:moveTo>
                <a:cubicBezTo>
                  <a:pt x="276109" y="5266"/>
                  <a:pt x="325589" y="-19584"/>
                  <a:pt x="644652" y="0"/>
                </a:cubicBezTo>
                <a:cubicBezTo>
                  <a:pt x="963715" y="19584"/>
                  <a:pt x="1064991" y="6066"/>
                  <a:pt x="1207008" y="0"/>
                </a:cubicBezTo>
                <a:cubicBezTo>
                  <a:pt x="1349025" y="-6066"/>
                  <a:pt x="1791724" y="14506"/>
                  <a:pt x="1975104" y="0"/>
                </a:cubicBezTo>
                <a:cubicBezTo>
                  <a:pt x="2158484" y="-14506"/>
                  <a:pt x="2397469" y="20822"/>
                  <a:pt x="2619756" y="0"/>
                </a:cubicBezTo>
                <a:cubicBezTo>
                  <a:pt x="2842043" y="-20822"/>
                  <a:pt x="2992157" y="20388"/>
                  <a:pt x="3264408" y="0"/>
                </a:cubicBezTo>
                <a:cubicBezTo>
                  <a:pt x="3536659" y="-20388"/>
                  <a:pt x="3855620" y="38211"/>
                  <a:pt x="4114800" y="0"/>
                </a:cubicBezTo>
                <a:cubicBezTo>
                  <a:pt x="4113902" y="7180"/>
                  <a:pt x="4114969" y="13790"/>
                  <a:pt x="4114800" y="18288"/>
                </a:cubicBezTo>
                <a:cubicBezTo>
                  <a:pt x="3968901" y="8593"/>
                  <a:pt x="3623428" y="17559"/>
                  <a:pt x="3429000" y="18288"/>
                </a:cubicBezTo>
                <a:cubicBezTo>
                  <a:pt x="3234572" y="19017"/>
                  <a:pt x="3085079" y="41804"/>
                  <a:pt x="2866644" y="18288"/>
                </a:cubicBezTo>
                <a:cubicBezTo>
                  <a:pt x="2648209" y="-5228"/>
                  <a:pt x="2451737" y="24580"/>
                  <a:pt x="2180844" y="18288"/>
                </a:cubicBezTo>
                <a:cubicBezTo>
                  <a:pt x="1909951" y="11996"/>
                  <a:pt x="1681589" y="12244"/>
                  <a:pt x="1495044" y="18288"/>
                </a:cubicBezTo>
                <a:cubicBezTo>
                  <a:pt x="1308499" y="24332"/>
                  <a:pt x="1136614" y="21789"/>
                  <a:pt x="850392" y="18288"/>
                </a:cubicBezTo>
                <a:cubicBezTo>
                  <a:pt x="564170" y="14787"/>
                  <a:pt x="210636" y="54701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rgbClr val="17ADD5"/>
          </a:solidFill>
          <a:ln w="38100" cap="rnd">
            <a:solidFill>
              <a:srgbClr val="17ADD5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0D0C85C-7F58-69CE-3263-ED2409F5A8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0936" y="2660904"/>
            <a:ext cx="4818888" cy="35478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Native language</a:t>
            </a:r>
          </a:p>
          <a:p>
            <a:r>
              <a:rPr lang="en-US" dirty="0"/>
              <a:t>University of Groningen</a:t>
            </a:r>
          </a:p>
          <a:p>
            <a:pPr lvl="1"/>
            <a:r>
              <a:rPr lang="en-US" dirty="0"/>
              <a:t>Extended vowels</a:t>
            </a:r>
          </a:p>
          <a:p>
            <a:pPr lvl="1"/>
            <a:r>
              <a:rPr lang="en-US" dirty="0"/>
              <a:t>‘s’</a:t>
            </a:r>
          </a:p>
          <a:p>
            <a:pPr lvl="1"/>
            <a:r>
              <a:rPr lang="en-US" dirty="0"/>
              <a:t>Muscles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037" name="Ink 1036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 xmlns="">
          <p:pic>
            <p:nvPicPr>
              <p:cNvPr id="1037" name="Ink 1036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1026" name="Picture 2" descr="Oefen je uitspraak - Nederlands oefenen in Brussel">
            <a:extLst>
              <a:ext uri="{FF2B5EF4-FFF2-40B4-BE49-F238E27FC236}">
                <a16:creationId xmlns:a16="http://schemas.microsoft.com/office/drawing/2014/main" id="{45E45705-7DE2-CB1F-934B-02D71A4E4390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9048" y="1384522"/>
            <a:ext cx="5458968" cy="4088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2404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054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2057" name="Rectangle 2056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D02F14D-8B0A-891F-8815-DB7566203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6600"/>
              <a:t>Linguistic effects-more talkative</a:t>
            </a:r>
          </a:p>
        </p:txBody>
      </p:sp>
      <p:sp>
        <p:nvSpPr>
          <p:cNvPr id="2059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093" y="2563839"/>
            <a:ext cx="3931920" cy="27432"/>
          </a:xfrm>
          <a:custGeom>
            <a:avLst/>
            <a:gdLst>
              <a:gd name="connsiteX0" fmla="*/ 0 w 3931920"/>
              <a:gd name="connsiteY0" fmla="*/ 0 h 27432"/>
              <a:gd name="connsiteX1" fmla="*/ 733958 w 3931920"/>
              <a:gd name="connsiteY1" fmla="*/ 0 h 27432"/>
              <a:gd name="connsiteX2" fmla="*/ 1428598 w 3931920"/>
              <a:gd name="connsiteY2" fmla="*/ 0 h 27432"/>
              <a:gd name="connsiteX3" fmla="*/ 2123237 w 3931920"/>
              <a:gd name="connsiteY3" fmla="*/ 0 h 27432"/>
              <a:gd name="connsiteX4" fmla="*/ 2660599 w 3931920"/>
              <a:gd name="connsiteY4" fmla="*/ 0 h 27432"/>
              <a:gd name="connsiteX5" fmla="*/ 3237281 w 3931920"/>
              <a:gd name="connsiteY5" fmla="*/ 0 h 27432"/>
              <a:gd name="connsiteX6" fmla="*/ 3931920 w 3931920"/>
              <a:gd name="connsiteY6" fmla="*/ 0 h 27432"/>
              <a:gd name="connsiteX7" fmla="*/ 3931920 w 3931920"/>
              <a:gd name="connsiteY7" fmla="*/ 27432 h 27432"/>
              <a:gd name="connsiteX8" fmla="*/ 3276600 w 3931920"/>
              <a:gd name="connsiteY8" fmla="*/ 27432 h 27432"/>
              <a:gd name="connsiteX9" fmla="*/ 2739238 w 3931920"/>
              <a:gd name="connsiteY9" fmla="*/ 27432 h 27432"/>
              <a:gd name="connsiteX10" fmla="*/ 2201875 w 3931920"/>
              <a:gd name="connsiteY10" fmla="*/ 27432 h 27432"/>
              <a:gd name="connsiteX11" fmla="*/ 1507236 w 3931920"/>
              <a:gd name="connsiteY11" fmla="*/ 27432 h 27432"/>
              <a:gd name="connsiteX12" fmla="*/ 930554 w 3931920"/>
              <a:gd name="connsiteY12" fmla="*/ 27432 h 27432"/>
              <a:gd name="connsiteX13" fmla="*/ 0 w 3931920"/>
              <a:gd name="connsiteY13" fmla="*/ 27432 h 27432"/>
              <a:gd name="connsiteX14" fmla="*/ 0 w 3931920"/>
              <a:gd name="connsiteY14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931920" h="27432" fill="none" extrusionOk="0">
                <a:moveTo>
                  <a:pt x="0" y="0"/>
                </a:moveTo>
                <a:cubicBezTo>
                  <a:pt x="245351" y="16874"/>
                  <a:pt x="509174" y="13736"/>
                  <a:pt x="733958" y="0"/>
                </a:cubicBezTo>
                <a:cubicBezTo>
                  <a:pt x="958742" y="-13736"/>
                  <a:pt x="1245406" y="-17215"/>
                  <a:pt x="1428598" y="0"/>
                </a:cubicBezTo>
                <a:cubicBezTo>
                  <a:pt x="1611790" y="17215"/>
                  <a:pt x="1930525" y="20562"/>
                  <a:pt x="2123237" y="0"/>
                </a:cubicBezTo>
                <a:cubicBezTo>
                  <a:pt x="2315949" y="-20562"/>
                  <a:pt x="2485508" y="11332"/>
                  <a:pt x="2660599" y="0"/>
                </a:cubicBezTo>
                <a:cubicBezTo>
                  <a:pt x="2835690" y="-11332"/>
                  <a:pt x="3075198" y="-14809"/>
                  <a:pt x="3237281" y="0"/>
                </a:cubicBezTo>
                <a:cubicBezTo>
                  <a:pt x="3399364" y="14809"/>
                  <a:pt x="3745084" y="-4992"/>
                  <a:pt x="3931920" y="0"/>
                </a:cubicBezTo>
                <a:cubicBezTo>
                  <a:pt x="3930963" y="8431"/>
                  <a:pt x="3931571" y="14612"/>
                  <a:pt x="3931920" y="27432"/>
                </a:cubicBezTo>
                <a:cubicBezTo>
                  <a:pt x="3765435" y="40792"/>
                  <a:pt x="3452398" y="38703"/>
                  <a:pt x="3276600" y="27432"/>
                </a:cubicBezTo>
                <a:cubicBezTo>
                  <a:pt x="3100802" y="16161"/>
                  <a:pt x="2914889" y="26998"/>
                  <a:pt x="2739238" y="27432"/>
                </a:cubicBezTo>
                <a:cubicBezTo>
                  <a:pt x="2563587" y="27866"/>
                  <a:pt x="2395484" y="39154"/>
                  <a:pt x="2201875" y="27432"/>
                </a:cubicBezTo>
                <a:cubicBezTo>
                  <a:pt x="2008266" y="15710"/>
                  <a:pt x="1781367" y="4899"/>
                  <a:pt x="1507236" y="27432"/>
                </a:cubicBezTo>
                <a:cubicBezTo>
                  <a:pt x="1233105" y="49965"/>
                  <a:pt x="1075495" y="47542"/>
                  <a:pt x="930554" y="27432"/>
                </a:cubicBezTo>
                <a:cubicBezTo>
                  <a:pt x="785613" y="7322"/>
                  <a:pt x="268930" y="30433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931920" h="27432" stroke="0" extrusionOk="0">
                <a:moveTo>
                  <a:pt x="0" y="0"/>
                </a:moveTo>
                <a:cubicBezTo>
                  <a:pt x="278269" y="4786"/>
                  <a:pt x="349028" y="-10422"/>
                  <a:pt x="616001" y="0"/>
                </a:cubicBezTo>
                <a:cubicBezTo>
                  <a:pt x="882974" y="10422"/>
                  <a:pt x="931617" y="-15515"/>
                  <a:pt x="1153363" y="0"/>
                </a:cubicBezTo>
                <a:cubicBezTo>
                  <a:pt x="1375109" y="15515"/>
                  <a:pt x="1704089" y="-3631"/>
                  <a:pt x="1887322" y="0"/>
                </a:cubicBezTo>
                <a:cubicBezTo>
                  <a:pt x="2070555" y="3631"/>
                  <a:pt x="2344155" y="2213"/>
                  <a:pt x="2503322" y="0"/>
                </a:cubicBezTo>
                <a:cubicBezTo>
                  <a:pt x="2662489" y="-2213"/>
                  <a:pt x="2976859" y="26691"/>
                  <a:pt x="3119323" y="0"/>
                </a:cubicBezTo>
                <a:cubicBezTo>
                  <a:pt x="3261787" y="-26691"/>
                  <a:pt x="3588171" y="-28651"/>
                  <a:pt x="3931920" y="0"/>
                </a:cubicBezTo>
                <a:cubicBezTo>
                  <a:pt x="3930565" y="9524"/>
                  <a:pt x="3930718" y="13975"/>
                  <a:pt x="3931920" y="27432"/>
                </a:cubicBezTo>
                <a:cubicBezTo>
                  <a:pt x="3664329" y="4021"/>
                  <a:pt x="3437686" y="14511"/>
                  <a:pt x="3276600" y="27432"/>
                </a:cubicBezTo>
                <a:cubicBezTo>
                  <a:pt x="3115514" y="40353"/>
                  <a:pt x="2913592" y="48967"/>
                  <a:pt x="2739238" y="27432"/>
                </a:cubicBezTo>
                <a:cubicBezTo>
                  <a:pt x="2564884" y="5897"/>
                  <a:pt x="2294049" y="39820"/>
                  <a:pt x="2083918" y="27432"/>
                </a:cubicBezTo>
                <a:cubicBezTo>
                  <a:pt x="1873787" y="15044"/>
                  <a:pt x="1718903" y="21388"/>
                  <a:pt x="1428598" y="27432"/>
                </a:cubicBezTo>
                <a:cubicBezTo>
                  <a:pt x="1138293" y="33476"/>
                  <a:pt x="952209" y="50441"/>
                  <a:pt x="812597" y="27432"/>
                </a:cubicBezTo>
                <a:cubicBezTo>
                  <a:pt x="672985" y="4423"/>
                  <a:pt x="305800" y="28240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rgbClr val="17ADD5"/>
          </a:solidFill>
          <a:ln w="38100" cap="rnd">
            <a:solidFill>
              <a:srgbClr val="17ADD5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8B65992-573D-4F42-000E-F25F00EE75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Word choice</a:t>
            </a:r>
          </a:p>
          <a:p>
            <a:pPr lvl="1"/>
            <a:r>
              <a:rPr lang="en-US" dirty="0"/>
              <a:t>Cursing </a:t>
            </a:r>
          </a:p>
          <a:p>
            <a:pPr lvl="2"/>
            <a:r>
              <a:rPr lang="en-US" dirty="0"/>
              <a:t>Misinterpret + lose of empathy</a:t>
            </a:r>
          </a:p>
          <a:p>
            <a:r>
              <a:rPr lang="en-US" dirty="0"/>
              <a:t>Repetition</a:t>
            </a:r>
          </a:p>
          <a:p>
            <a:pPr lvl="1"/>
            <a:r>
              <a:rPr lang="en-US" dirty="0"/>
              <a:t>Short-term memory </a:t>
            </a:r>
          </a:p>
        </p:txBody>
      </p:sp>
      <p:pic>
        <p:nvPicPr>
          <p:cNvPr id="2050" name="Picture 2" descr="Stockvector Talkative Person Talking Too Much, Vector Cartoon Stick Figure  Illustration | Adobe Stock">
            <a:extLst>
              <a:ext uri="{FF2B5EF4-FFF2-40B4-BE49-F238E27FC236}">
                <a16:creationId xmlns:a16="http://schemas.microsoft.com/office/drawing/2014/main" id="{094B08F3-2DBA-E807-CF48-5A79D1A98C6F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07"/>
          <a:stretch/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8827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7" name="Rectangle 4116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4119" name="Rectangle 411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EA99E02-800E-17A8-3F2F-2EE6921F6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7200"/>
              <a:t>Linguistic effects-talk more/less?</a:t>
            </a:r>
          </a:p>
        </p:txBody>
      </p:sp>
      <p:sp>
        <p:nvSpPr>
          <p:cNvPr id="4121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17ADD5"/>
          </a:solidFill>
          <a:ln w="38100" cap="rnd">
            <a:solidFill>
              <a:srgbClr val="17ADD5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0DF3EA6-1EAE-2CD6-52E9-3472A4685E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/>
              <a:t>Drunk people talk more</a:t>
            </a:r>
          </a:p>
          <a:p>
            <a:pPr lvl="1"/>
            <a:r>
              <a:rPr lang="en-US" dirty="0"/>
              <a:t>You don’t care </a:t>
            </a:r>
          </a:p>
          <a:p>
            <a:pPr lvl="1"/>
            <a:r>
              <a:rPr lang="en-US" dirty="0"/>
              <a:t>Major impact on the brain functions &amp; transmission of impulses</a:t>
            </a:r>
          </a:p>
          <a:p>
            <a:pPr lvl="1"/>
            <a:r>
              <a:rPr lang="en-US" dirty="0"/>
              <a:t>Narcotic function</a:t>
            </a:r>
          </a:p>
          <a:p>
            <a:pPr lvl="1"/>
            <a:r>
              <a:rPr lang="en-US" dirty="0"/>
              <a:t>Whole brain starts working worse!</a:t>
            </a:r>
          </a:p>
          <a:p>
            <a:r>
              <a:rPr lang="en-US" dirty="0"/>
              <a:t>Drunk people talk less</a:t>
            </a:r>
          </a:p>
          <a:p>
            <a:pPr lvl="1"/>
            <a:r>
              <a:rPr lang="en-US" dirty="0"/>
              <a:t>Drug</a:t>
            </a:r>
          </a:p>
          <a:p>
            <a:pPr lvl="1"/>
            <a:r>
              <a:rPr lang="en-US" dirty="0"/>
              <a:t>CNSD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4098" name="Picture 2" descr="Talkative Images – Browse 11,455 Stock Photos, Vectors, and Video | Adobe  Stock">
            <a:extLst>
              <a:ext uri="{FF2B5EF4-FFF2-40B4-BE49-F238E27FC236}">
                <a16:creationId xmlns:a16="http://schemas.microsoft.com/office/drawing/2014/main" id="{AEE3952C-3051-FD7A-FAB5-6D82E2365B5E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75" r="33839" b="-1"/>
          <a:stretch/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2260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3078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3081" name="Rectangle 3080">
            <a:extLst>
              <a:ext uri="{FF2B5EF4-FFF2-40B4-BE49-F238E27FC236}">
                <a16:creationId xmlns:a16="http://schemas.microsoft.com/office/drawing/2014/main" id="{168AB93A-48BC-4C25-A3AD-C17B5A682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3" name="Freeform: Shape 3082">
            <a:extLst>
              <a:ext uri="{FF2B5EF4-FFF2-40B4-BE49-F238E27FC236}">
                <a16:creationId xmlns:a16="http://schemas.microsoft.com/office/drawing/2014/main" id="{AF4AE179-A75B-4007-B5FA-8139ACF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58969" y="1168517"/>
            <a:ext cx="4889565" cy="4424065"/>
          </a:xfrm>
          <a:custGeom>
            <a:avLst/>
            <a:gdLst>
              <a:gd name="connsiteX0" fmla="*/ 2612540 w 5531319"/>
              <a:gd name="connsiteY0" fmla="*/ 836 h 4424065"/>
              <a:gd name="connsiteX1" fmla="*/ 2946310 w 5531319"/>
              <a:gd name="connsiteY1" fmla="*/ 35548 h 4424065"/>
              <a:gd name="connsiteX2" fmla="*/ 3961099 w 5531319"/>
              <a:gd name="connsiteY2" fmla="*/ 303581 h 4424065"/>
              <a:gd name="connsiteX3" fmla="*/ 4854587 w 5531319"/>
              <a:gd name="connsiteY3" fmla="*/ 764502 h 4424065"/>
              <a:gd name="connsiteX4" fmla="*/ 5377812 w 5531319"/>
              <a:gd name="connsiteY4" fmla="*/ 1339732 h 4424065"/>
              <a:gd name="connsiteX5" fmla="*/ 5526197 w 5531319"/>
              <a:gd name="connsiteY5" fmla="*/ 1825829 h 4424065"/>
              <a:gd name="connsiteX6" fmla="*/ 5510557 w 5531319"/>
              <a:gd name="connsiteY6" fmla="*/ 2199398 h 4424065"/>
              <a:gd name="connsiteX7" fmla="*/ 5509795 w 5531319"/>
              <a:gd name="connsiteY7" fmla="*/ 2402839 h 4424065"/>
              <a:gd name="connsiteX8" fmla="*/ 5323519 w 5531319"/>
              <a:gd name="connsiteY8" fmla="*/ 3144890 h 4424065"/>
              <a:gd name="connsiteX9" fmla="*/ 4853061 w 5531319"/>
              <a:gd name="connsiteY9" fmla="*/ 3612932 h 4424065"/>
              <a:gd name="connsiteX10" fmla="*/ 4316358 w 5531319"/>
              <a:gd name="connsiteY10" fmla="*/ 3982940 h 4424065"/>
              <a:gd name="connsiteX11" fmla="*/ 3352556 w 5531319"/>
              <a:gd name="connsiteY11" fmla="*/ 4386771 h 4424065"/>
              <a:gd name="connsiteX12" fmla="*/ 2770206 w 5531319"/>
              <a:gd name="connsiteY12" fmla="*/ 4412201 h 4424065"/>
              <a:gd name="connsiteX13" fmla="*/ 2514888 w 5531319"/>
              <a:gd name="connsiteY13" fmla="*/ 4393637 h 4424065"/>
              <a:gd name="connsiteX14" fmla="*/ 1903166 w 5531319"/>
              <a:gd name="connsiteY14" fmla="*/ 4263562 h 4424065"/>
              <a:gd name="connsiteX15" fmla="*/ 948392 w 5531319"/>
              <a:gd name="connsiteY15" fmla="*/ 3794249 h 4424065"/>
              <a:gd name="connsiteX16" fmla="*/ 223633 w 5531319"/>
              <a:gd name="connsiteY16" fmla="*/ 2975526 h 4424065"/>
              <a:gd name="connsiteX17" fmla="*/ 39519 w 5531319"/>
              <a:gd name="connsiteY17" fmla="*/ 2401695 h 4424065"/>
              <a:gd name="connsiteX18" fmla="*/ 16251 w 5531319"/>
              <a:gd name="connsiteY18" fmla="*/ 2300991 h 4424065"/>
              <a:gd name="connsiteX19" fmla="*/ 11800 w 5531319"/>
              <a:gd name="connsiteY19" fmla="*/ 2053556 h 4424065"/>
              <a:gd name="connsiteX20" fmla="*/ 812849 w 5531319"/>
              <a:gd name="connsiteY20" fmla="*/ 651084 h 4424065"/>
              <a:gd name="connsiteX21" fmla="*/ 2066809 w 5531319"/>
              <a:gd name="connsiteY21" fmla="*/ 52586 h 4424065"/>
              <a:gd name="connsiteX22" fmla="*/ 2332045 w 5531319"/>
              <a:gd name="connsiteY22" fmla="*/ 14441 h 4424065"/>
              <a:gd name="connsiteX23" fmla="*/ 2612540 w 5531319"/>
              <a:gd name="connsiteY23" fmla="*/ 836 h 4424065"/>
              <a:gd name="connsiteX24" fmla="*/ 5468597 w 5531319"/>
              <a:gd name="connsiteY24" fmla="*/ 2088522 h 4424065"/>
              <a:gd name="connsiteX25" fmla="*/ 5471140 w 5531319"/>
              <a:gd name="connsiteY25" fmla="*/ 1826083 h 4424065"/>
              <a:gd name="connsiteX26" fmla="*/ 5327079 w 5531319"/>
              <a:gd name="connsiteY26" fmla="*/ 1361348 h 4424065"/>
              <a:gd name="connsiteX27" fmla="*/ 4833353 w 5531319"/>
              <a:gd name="connsiteY27" fmla="*/ 816507 h 4424065"/>
              <a:gd name="connsiteX28" fmla="*/ 4063456 w 5531319"/>
              <a:gd name="connsiteY28" fmla="*/ 400724 h 4424065"/>
              <a:gd name="connsiteX29" fmla="*/ 3972543 w 5531319"/>
              <a:gd name="connsiteY29" fmla="*/ 365631 h 4424065"/>
              <a:gd name="connsiteX30" fmla="*/ 3885571 w 5531319"/>
              <a:gd name="connsiteY30" fmla="*/ 334733 h 4424065"/>
              <a:gd name="connsiteX31" fmla="*/ 4355012 w 5531319"/>
              <a:gd name="connsiteY31" fmla="*/ 579880 h 4424065"/>
              <a:gd name="connsiteX32" fmla="*/ 5144618 w 5531319"/>
              <a:gd name="connsiteY32" fmla="*/ 1290779 h 4424065"/>
              <a:gd name="connsiteX33" fmla="*/ 5468597 w 5531319"/>
              <a:gd name="connsiteY33" fmla="*/ 2088522 h 4424065"/>
              <a:gd name="connsiteX34" fmla="*/ 2219771 w 5531319"/>
              <a:gd name="connsiteY34" fmla="*/ 85645 h 4424065"/>
              <a:gd name="connsiteX35" fmla="*/ 2181626 w 5531319"/>
              <a:gd name="connsiteY35" fmla="*/ 89333 h 4424065"/>
              <a:gd name="connsiteX36" fmla="*/ 1462971 w 5531319"/>
              <a:gd name="connsiteY36" fmla="*/ 303073 h 4424065"/>
              <a:gd name="connsiteX37" fmla="*/ 308697 w 5531319"/>
              <a:gd name="connsiteY37" fmla="*/ 1338461 h 4424065"/>
              <a:gd name="connsiteX38" fmla="*/ 65839 w 5531319"/>
              <a:gd name="connsiteY38" fmla="*/ 2064364 h 4424065"/>
              <a:gd name="connsiteX39" fmla="*/ 82114 w 5531319"/>
              <a:gd name="connsiteY39" fmla="*/ 2022150 h 4424065"/>
              <a:gd name="connsiteX40" fmla="*/ 423260 w 5531319"/>
              <a:gd name="connsiteY40" fmla="*/ 1282260 h 4424065"/>
              <a:gd name="connsiteX41" fmla="*/ 1231811 w 5531319"/>
              <a:gd name="connsiteY41" fmla="*/ 454001 h 4424065"/>
              <a:gd name="connsiteX42" fmla="*/ 2219771 w 5531319"/>
              <a:gd name="connsiteY42" fmla="*/ 85645 h 4424065"/>
              <a:gd name="connsiteX43" fmla="*/ 2855524 w 5531319"/>
              <a:gd name="connsiteY43" fmla="*/ 4364392 h 4424065"/>
              <a:gd name="connsiteX44" fmla="*/ 4292327 w 5531319"/>
              <a:gd name="connsiteY44" fmla="*/ 3931444 h 4424065"/>
              <a:gd name="connsiteX45" fmla="*/ 2855652 w 5531319"/>
              <a:gd name="connsiteY45" fmla="*/ 4364392 h 4424065"/>
              <a:gd name="connsiteX46" fmla="*/ 3869805 w 5531319"/>
              <a:gd name="connsiteY46" fmla="*/ 330156 h 4424065"/>
              <a:gd name="connsiteX47" fmla="*/ 3865736 w 5531319"/>
              <a:gd name="connsiteY47" fmla="*/ 329520 h 4424065"/>
              <a:gd name="connsiteX48" fmla="*/ 3866499 w 5531319"/>
              <a:gd name="connsiteY48" fmla="*/ 330537 h 4424065"/>
              <a:gd name="connsiteX49" fmla="*/ 4302117 w 5531319"/>
              <a:gd name="connsiteY49" fmla="*/ 3923561 h 4424065"/>
              <a:gd name="connsiteX50" fmla="*/ 4301101 w 5531319"/>
              <a:gd name="connsiteY50" fmla="*/ 3924959 h 4424065"/>
              <a:gd name="connsiteX51" fmla="*/ 4302880 w 5531319"/>
              <a:gd name="connsiteY51" fmla="*/ 3924959 h 4424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5531319" h="4424065">
                <a:moveTo>
                  <a:pt x="2612540" y="836"/>
                </a:moveTo>
                <a:cubicBezTo>
                  <a:pt x="2715913" y="-4250"/>
                  <a:pt x="2831239" y="14695"/>
                  <a:pt x="2946310" y="35548"/>
                </a:cubicBezTo>
                <a:cubicBezTo>
                  <a:pt x="3291651" y="98106"/>
                  <a:pt x="3631143" y="182915"/>
                  <a:pt x="3961099" y="303581"/>
                </a:cubicBezTo>
                <a:cubicBezTo>
                  <a:pt x="4278340" y="419543"/>
                  <a:pt x="4581340" y="563350"/>
                  <a:pt x="4854587" y="764502"/>
                </a:cubicBezTo>
                <a:cubicBezTo>
                  <a:pt x="5067437" y="921152"/>
                  <a:pt x="5250407" y="1105521"/>
                  <a:pt x="5377812" y="1339732"/>
                </a:cubicBezTo>
                <a:cubicBezTo>
                  <a:pt x="5459811" y="1489986"/>
                  <a:pt x="5510303" y="1655396"/>
                  <a:pt x="5526197" y="1825829"/>
                </a:cubicBezTo>
                <a:cubicBezTo>
                  <a:pt x="5538276" y="1951327"/>
                  <a:pt x="5527341" y="2074917"/>
                  <a:pt x="5510557" y="2199398"/>
                </a:cubicBezTo>
                <a:cubicBezTo>
                  <a:pt x="5502966" y="2266991"/>
                  <a:pt x="5502712" y="2335195"/>
                  <a:pt x="5509795" y="2402839"/>
                </a:cubicBezTo>
                <a:cubicBezTo>
                  <a:pt x="5534207" y="2664197"/>
                  <a:pt x="5468471" y="2926051"/>
                  <a:pt x="5323519" y="3144890"/>
                </a:cubicBezTo>
                <a:cubicBezTo>
                  <a:pt x="5201339" y="3332234"/>
                  <a:pt x="5041041" y="3491719"/>
                  <a:pt x="4853061" y="3612932"/>
                </a:cubicBezTo>
                <a:cubicBezTo>
                  <a:pt x="4671109" y="3732072"/>
                  <a:pt x="4498565" y="3864563"/>
                  <a:pt x="4316358" y="3982940"/>
                </a:cubicBezTo>
                <a:cubicBezTo>
                  <a:pt x="4019716" y="4175573"/>
                  <a:pt x="3701076" y="4317347"/>
                  <a:pt x="3352556" y="4386771"/>
                </a:cubicBezTo>
                <a:cubicBezTo>
                  <a:pt x="3160953" y="4425590"/>
                  <a:pt x="2964455" y="4434173"/>
                  <a:pt x="2770206" y="4412201"/>
                </a:cubicBezTo>
                <a:cubicBezTo>
                  <a:pt x="2685524" y="4402537"/>
                  <a:pt x="2599952" y="4402410"/>
                  <a:pt x="2514888" y="4393637"/>
                </a:cubicBezTo>
                <a:cubicBezTo>
                  <a:pt x="2307136" y="4370851"/>
                  <a:pt x="2102208" y="4327277"/>
                  <a:pt x="1903166" y="4263562"/>
                </a:cubicBezTo>
                <a:cubicBezTo>
                  <a:pt x="1560622" y="4156119"/>
                  <a:pt x="1238931" y="4006972"/>
                  <a:pt x="948392" y="3794249"/>
                </a:cubicBezTo>
                <a:cubicBezTo>
                  <a:pt x="647553" y="3573897"/>
                  <a:pt x="396812" y="3308660"/>
                  <a:pt x="223633" y="2975526"/>
                </a:cubicBezTo>
                <a:cubicBezTo>
                  <a:pt x="129453" y="2796370"/>
                  <a:pt x="67149" y="2602198"/>
                  <a:pt x="39519" y="2401695"/>
                </a:cubicBezTo>
                <a:cubicBezTo>
                  <a:pt x="34509" y="2367555"/>
                  <a:pt x="26728" y="2333872"/>
                  <a:pt x="16251" y="2300991"/>
                </a:cubicBezTo>
                <a:cubicBezTo>
                  <a:pt x="-9180" y="2218598"/>
                  <a:pt x="-25" y="2135695"/>
                  <a:pt x="11800" y="2053556"/>
                </a:cubicBezTo>
                <a:cubicBezTo>
                  <a:pt x="93685" y="1480615"/>
                  <a:pt x="377867" y="1021983"/>
                  <a:pt x="812849" y="651084"/>
                </a:cubicBezTo>
                <a:cubicBezTo>
                  <a:pt x="1176754" y="340201"/>
                  <a:pt x="1598259" y="146042"/>
                  <a:pt x="2066809" y="52586"/>
                </a:cubicBezTo>
                <a:cubicBezTo>
                  <a:pt x="2154543" y="35039"/>
                  <a:pt x="2243040" y="23087"/>
                  <a:pt x="2332045" y="14441"/>
                </a:cubicBezTo>
                <a:cubicBezTo>
                  <a:pt x="2421051" y="5794"/>
                  <a:pt x="2508912" y="2107"/>
                  <a:pt x="2612540" y="836"/>
                </a:cubicBezTo>
                <a:close/>
                <a:moveTo>
                  <a:pt x="5468597" y="2088522"/>
                </a:moveTo>
                <a:cubicBezTo>
                  <a:pt x="5479329" y="2001424"/>
                  <a:pt x="5480181" y="1913385"/>
                  <a:pt x="5471140" y="1826083"/>
                </a:cubicBezTo>
                <a:cubicBezTo>
                  <a:pt x="5455336" y="1662962"/>
                  <a:pt x="5406306" y="1504799"/>
                  <a:pt x="5327079" y="1361348"/>
                </a:cubicBezTo>
                <a:cubicBezTo>
                  <a:pt x="5206159" y="1140233"/>
                  <a:pt x="5033361" y="965782"/>
                  <a:pt x="4833353" y="816507"/>
                </a:cubicBezTo>
                <a:cubicBezTo>
                  <a:pt x="4597234" y="640276"/>
                  <a:pt x="4336321" y="509438"/>
                  <a:pt x="4063456" y="400724"/>
                </a:cubicBezTo>
                <a:cubicBezTo>
                  <a:pt x="4033359" y="388607"/>
                  <a:pt x="4003059" y="376909"/>
                  <a:pt x="3972543" y="365631"/>
                </a:cubicBezTo>
                <a:cubicBezTo>
                  <a:pt x="3943679" y="354950"/>
                  <a:pt x="3914562" y="345033"/>
                  <a:pt x="3885571" y="334733"/>
                </a:cubicBezTo>
                <a:cubicBezTo>
                  <a:pt x="4046888" y="406840"/>
                  <a:pt x="4203652" y="488713"/>
                  <a:pt x="4355012" y="579880"/>
                </a:cubicBezTo>
                <a:cubicBezTo>
                  <a:pt x="4662081" y="768063"/>
                  <a:pt x="4933802" y="995790"/>
                  <a:pt x="5144618" y="1290779"/>
                </a:cubicBezTo>
                <a:cubicBezTo>
                  <a:pt x="5314364" y="1528042"/>
                  <a:pt x="5426257" y="1789591"/>
                  <a:pt x="5468597" y="2088522"/>
                </a:cubicBezTo>
                <a:close/>
                <a:moveTo>
                  <a:pt x="2219771" y="85645"/>
                </a:moveTo>
                <a:cubicBezTo>
                  <a:pt x="2206942" y="84005"/>
                  <a:pt x="2193909" y="85264"/>
                  <a:pt x="2181626" y="89333"/>
                </a:cubicBezTo>
                <a:cubicBezTo>
                  <a:pt x="1932919" y="125113"/>
                  <a:pt x="1690799" y="197118"/>
                  <a:pt x="1462971" y="303073"/>
                </a:cubicBezTo>
                <a:cubicBezTo>
                  <a:pt x="971788" y="529528"/>
                  <a:pt x="578129" y="865460"/>
                  <a:pt x="308697" y="1338461"/>
                </a:cubicBezTo>
                <a:cubicBezTo>
                  <a:pt x="180224" y="1561852"/>
                  <a:pt x="97652" y="1808638"/>
                  <a:pt x="65839" y="2064364"/>
                </a:cubicBezTo>
                <a:cubicBezTo>
                  <a:pt x="71942" y="2050505"/>
                  <a:pt x="77283" y="2036391"/>
                  <a:pt x="82114" y="2022150"/>
                </a:cubicBezTo>
                <a:cubicBezTo>
                  <a:pt x="170103" y="1763653"/>
                  <a:pt x="279579" y="1515073"/>
                  <a:pt x="423260" y="1282260"/>
                </a:cubicBezTo>
                <a:cubicBezTo>
                  <a:pt x="630769" y="945565"/>
                  <a:pt x="895370" y="664944"/>
                  <a:pt x="1231811" y="454001"/>
                </a:cubicBezTo>
                <a:cubicBezTo>
                  <a:pt x="1535192" y="263783"/>
                  <a:pt x="1866801" y="149729"/>
                  <a:pt x="2219771" y="85645"/>
                </a:cubicBezTo>
                <a:close/>
                <a:moveTo>
                  <a:pt x="2855524" y="4364392"/>
                </a:moveTo>
                <a:cubicBezTo>
                  <a:pt x="3386633" y="4394018"/>
                  <a:pt x="3853530" y="4210158"/>
                  <a:pt x="4292327" y="3931444"/>
                </a:cubicBezTo>
                <a:cubicBezTo>
                  <a:pt x="3830134" y="4131325"/>
                  <a:pt x="3346707" y="4259111"/>
                  <a:pt x="2855652" y="4364392"/>
                </a:cubicBezTo>
                <a:close/>
                <a:moveTo>
                  <a:pt x="3869805" y="330156"/>
                </a:moveTo>
                <a:lnTo>
                  <a:pt x="3865736" y="329520"/>
                </a:lnTo>
                <a:cubicBezTo>
                  <a:pt x="3865736" y="329520"/>
                  <a:pt x="3865736" y="330410"/>
                  <a:pt x="3866499" y="330537"/>
                </a:cubicBezTo>
                <a:close/>
                <a:moveTo>
                  <a:pt x="4302117" y="3923561"/>
                </a:moveTo>
                <a:lnTo>
                  <a:pt x="4301101" y="3924959"/>
                </a:lnTo>
                <a:lnTo>
                  <a:pt x="4302880" y="3924959"/>
                </a:lnTo>
                <a:close/>
              </a:path>
            </a:pathLst>
          </a:custGeom>
          <a:solidFill>
            <a:srgbClr val="17ADD5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E073B5B-0D33-510E-E2C3-90E8C1D3E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4135" y="2156348"/>
            <a:ext cx="3971495" cy="186674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4500">
                <a:solidFill>
                  <a:srgbClr val="FFFFFF"/>
                </a:solidFill>
              </a:rPr>
              <a:t>Linguistic effects-grammatical mistakes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26E6B4E-DE1E-2B34-0144-C1F7737D95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75895" y="4023096"/>
            <a:ext cx="3055712" cy="84504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800">
                <a:solidFill>
                  <a:srgbClr val="FFFFFF"/>
                </a:solidFill>
              </a:rPr>
              <a:t>No evidence </a:t>
            </a:r>
          </a:p>
        </p:txBody>
      </p:sp>
      <p:sp>
        <p:nvSpPr>
          <p:cNvPr id="3085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05874" y="4409267"/>
            <a:ext cx="3242551" cy="27432"/>
          </a:xfrm>
          <a:custGeom>
            <a:avLst/>
            <a:gdLst>
              <a:gd name="connsiteX0" fmla="*/ 0 w 3242551"/>
              <a:gd name="connsiteY0" fmla="*/ 0 h 27432"/>
              <a:gd name="connsiteX1" fmla="*/ 616085 w 3242551"/>
              <a:gd name="connsiteY1" fmla="*/ 0 h 27432"/>
              <a:gd name="connsiteX2" fmla="*/ 1264595 w 3242551"/>
              <a:gd name="connsiteY2" fmla="*/ 0 h 27432"/>
              <a:gd name="connsiteX3" fmla="*/ 1945531 w 3242551"/>
              <a:gd name="connsiteY3" fmla="*/ 0 h 27432"/>
              <a:gd name="connsiteX4" fmla="*/ 2626466 w 3242551"/>
              <a:gd name="connsiteY4" fmla="*/ 0 h 27432"/>
              <a:gd name="connsiteX5" fmla="*/ 3242551 w 3242551"/>
              <a:gd name="connsiteY5" fmla="*/ 0 h 27432"/>
              <a:gd name="connsiteX6" fmla="*/ 3242551 w 3242551"/>
              <a:gd name="connsiteY6" fmla="*/ 27432 h 27432"/>
              <a:gd name="connsiteX7" fmla="*/ 2529190 w 3242551"/>
              <a:gd name="connsiteY7" fmla="*/ 27432 h 27432"/>
              <a:gd name="connsiteX8" fmla="*/ 1815829 w 3242551"/>
              <a:gd name="connsiteY8" fmla="*/ 27432 h 27432"/>
              <a:gd name="connsiteX9" fmla="*/ 1167318 w 3242551"/>
              <a:gd name="connsiteY9" fmla="*/ 27432 h 27432"/>
              <a:gd name="connsiteX10" fmla="*/ 0 w 3242551"/>
              <a:gd name="connsiteY10" fmla="*/ 27432 h 27432"/>
              <a:gd name="connsiteX11" fmla="*/ 0 w 3242551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42551" h="27432" fill="none" extrusionOk="0">
                <a:moveTo>
                  <a:pt x="0" y="0"/>
                </a:moveTo>
                <a:cubicBezTo>
                  <a:pt x="194108" y="-30346"/>
                  <a:pt x="476260" y="9901"/>
                  <a:pt x="616085" y="0"/>
                </a:cubicBezTo>
                <a:cubicBezTo>
                  <a:pt x="755911" y="-9901"/>
                  <a:pt x="955441" y="-31994"/>
                  <a:pt x="1264595" y="0"/>
                </a:cubicBezTo>
                <a:cubicBezTo>
                  <a:pt x="1573749" y="31994"/>
                  <a:pt x="1618785" y="-7447"/>
                  <a:pt x="1945531" y="0"/>
                </a:cubicBezTo>
                <a:cubicBezTo>
                  <a:pt x="2272277" y="7447"/>
                  <a:pt x="2390625" y="1646"/>
                  <a:pt x="2626466" y="0"/>
                </a:cubicBezTo>
                <a:cubicBezTo>
                  <a:pt x="2862308" y="-1646"/>
                  <a:pt x="3064770" y="5184"/>
                  <a:pt x="3242551" y="0"/>
                </a:cubicBezTo>
                <a:cubicBezTo>
                  <a:pt x="3241385" y="7395"/>
                  <a:pt x="3242596" y="21864"/>
                  <a:pt x="3242551" y="27432"/>
                </a:cubicBezTo>
                <a:cubicBezTo>
                  <a:pt x="3023282" y="59750"/>
                  <a:pt x="2875833" y="36030"/>
                  <a:pt x="2529190" y="27432"/>
                </a:cubicBezTo>
                <a:cubicBezTo>
                  <a:pt x="2182547" y="18834"/>
                  <a:pt x="2011286" y="10066"/>
                  <a:pt x="1815829" y="27432"/>
                </a:cubicBezTo>
                <a:cubicBezTo>
                  <a:pt x="1620372" y="44798"/>
                  <a:pt x="1410011" y="-1058"/>
                  <a:pt x="1167318" y="27432"/>
                </a:cubicBezTo>
                <a:cubicBezTo>
                  <a:pt x="924625" y="55922"/>
                  <a:pt x="241931" y="85033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242551" h="27432" stroke="0" extrusionOk="0">
                <a:moveTo>
                  <a:pt x="0" y="0"/>
                </a:moveTo>
                <a:cubicBezTo>
                  <a:pt x="292987" y="-12051"/>
                  <a:pt x="313221" y="-4437"/>
                  <a:pt x="616085" y="0"/>
                </a:cubicBezTo>
                <a:cubicBezTo>
                  <a:pt x="918950" y="4437"/>
                  <a:pt x="1001475" y="-7765"/>
                  <a:pt x="1167318" y="0"/>
                </a:cubicBezTo>
                <a:cubicBezTo>
                  <a:pt x="1333161" y="7765"/>
                  <a:pt x="1642740" y="34995"/>
                  <a:pt x="1880680" y="0"/>
                </a:cubicBezTo>
                <a:cubicBezTo>
                  <a:pt x="2118620" y="-34995"/>
                  <a:pt x="2326628" y="756"/>
                  <a:pt x="2496764" y="0"/>
                </a:cubicBezTo>
                <a:cubicBezTo>
                  <a:pt x="2666900" y="-756"/>
                  <a:pt x="2887316" y="25599"/>
                  <a:pt x="3242551" y="0"/>
                </a:cubicBezTo>
                <a:cubicBezTo>
                  <a:pt x="3242744" y="12649"/>
                  <a:pt x="3241563" y="17989"/>
                  <a:pt x="3242551" y="27432"/>
                </a:cubicBezTo>
                <a:cubicBezTo>
                  <a:pt x="3008998" y="-2757"/>
                  <a:pt x="2799879" y="44559"/>
                  <a:pt x="2594041" y="27432"/>
                </a:cubicBezTo>
                <a:cubicBezTo>
                  <a:pt x="2388203" y="10306"/>
                  <a:pt x="2212925" y="-2221"/>
                  <a:pt x="1880680" y="27432"/>
                </a:cubicBezTo>
                <a:cubicBezTo>
                  <a:pt x="1548435" y="57085"/>
                  <a:pt x="1523943" y="37041"/>
                  <a:pt x="1329446" y="27432"/>
                </a:cubicBezTo>
                <a:cubicBezTo>
                  <a:pt x="1134949" y="17823"/>
                  <a:pt x="919920" y="28299"/>
                  <a:pt x="680936" y="27432"/>
                </a:cubicBezTo>
                <a:cubicBezTo>
                  <a:pt x="441952" y="26566"/>
                  <a:pt x="273000" y="57219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17ADD5"/>
          </a:solidFill>
          <a:ln w="38100" cap="rnd">
            <a:solidFill>
              <a:srgbClr val="17ADD5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Top 12 English Grammar Tips to Avoid Common Mistakes in English | FluentU  English">
            <a:extLst>
              <a:ext uri="{FF2B5EF4-FFF2-40B4-BE49-F238E27FC236}">
                <a16:creationId xmlns:a16="http://schemas.microsoft.com/office/drawing/2014/main" id="{79F28641-2616-ED28-396E-468BE33A80A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467" y="1340057"/>
            <a:ext cx="5448327" cy="4080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7018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A114FAD-9F85-E0DA-9043-BA60F4B9A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72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6100"/>
              <a:t>Linguistic effects-effects on a foreign language</a:t>
            </a:r>
          </a:p>
        </p:txBody>
      </p:sp>
      <p:sp>
        <p:nvSpPr>
          <p:cNvPr id="28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6072" y="1817073"/>
            <a:ext cx="11018520" cy="18288"/>
          </a:xfrm>
          <a:custGeom>
            <a:avLst/>
            <a:gdLst>
              <a:gd name="connsiteX0" fmla="*/ 0 w 11018520"/>
              <a:gd name="connsiteY0" fmla="*/ 0 h 18288"/>
              <a:gd name="connsiteX1" fmla="*/ 468287 w 11018520"/>
              <a:gd name="connsiteY1" fmla="*/ 0 h 18288"/>
              <a:gd name="connsiteX2" fmla="*/ 1156945 w 11018520"/>
              <a:gd name="connsiteY2" fmla="*/ 0 h 18288"/>
              <a:gd name="connsiteX3" fmla="*/ 1955787 w 11018520"/>
              <a:gd name="connsiteY3" fmla="*/ 0 h 18288"/>
              <a:gd name="connsiteX4" fmla="*/ 2313889 w 11018520"/>
              <a:gd name="connsiteY4" fmla="*/ 0 h 18288"/>
              <a:gd name="connsiteX5" fmla="*/ 2671991 w 11018520"/>
              <a:gd name="connsiteY5" fmla="*/ 0 h 18288"/>
              <a:gd name="connsiteX6" fmla="*/ 3581019 w 11018520"/>
              <a:gd name="connsiteY6" fmla="*/ 0 h 18288"/>
              <a:gd name="connsiteX7" fmla="*/ 4269677 w 11018520"/>
              <a:gd name="connsiteY7" fmla="*/ 0 h 18288"/>
              <a:gd name="connsiteX8" fmla="*/ 4627778 w 11018520"/>
              <a:gd name="connsiteY8" fmla="*/ 0 h 18288"/>
              <a:gd name="connsiteX9" fmla="*/ 5316436 w 11018520"/>
              <a:gd name="connsiteY9" fmla="*/ 0 h 18288"/>
              <a:gd name="connsiteX10" fmla="*/ 6225464 w 11018520"/>
              <a:gd name="connsiteY10" fmla="*/ 0 h 18288"/>
              <a:gd name="connsiteX11" fmla="*/ 6803936 w 11018520"/>
              <a:gd name="connsiteY11" fmla="*/ 0 h 18288"/>
              <a:gd name="connsiteX12" fmla="*/ 7382408 w 11018520"/>
              <a:gd name="connsiteY12" fmla="*/ 0 h 18288"/>
              <a:gd name="connsiteX13" fmla="*/ 8071066 w 11018520"/>
              <a:gd name="connsiteY13" fmla="*/ 0 h 18288"/>
              <a:gd name="connsiteX14" fmla="*/ 8869909 w 11018520"/>
              <a:gd name="connsiteY14" fmla="*/ 0 h 18288"/>
              <a:gd name="connsiteX15" fmla="*/ 9668751 w 11018520"/>
              <a:gd name="connsiteY15" fmla="*/ 0 h 18288"/>
              <a:gd name="connsiteX16" fmla="*/ 11018520 w 11018520"/>
              <a:gd name="connsiteY16" fmla="*/ 0 h 18288"/>
              <a:gd name="connsiteX17" fmla="*/ 11018520 w 11018520"/>
              <a:gd name="connsiteY17" fmla="*/ 18288 h 18288"/>
              <a:gd name="connsiteX18" fmla="*/ 10550233 w 11018520"/>
              <a:gd name="connsiteY18" fmla="*/ 18288 h 18288"/>
              <a:gd name="connsiteX19" fmla="*/ 9641205 w 11018520"/>
              <a:gd name="connsiteY19" fmla="*/ 18288 h 18288"/>
              <a:gd name="connsiteX20" fmla="*/ 8952548 w 11018520"/>
              <a:gd name="connsiteY20" fmla="*/ 18288 h 18288"/>
              <a:gd name="connsiteX21" fmla="*/ 8594446 w 11018520"/>
              <a:gd name="connsiteY21" fmla="*/ 18288 h 18288"/>
              <a:gd name="connsiteX22" fmla="*/ 7905788 w 11018520"/>
              <a:gd name="connsiteY22" fmla="*/ 18288 h 18288"/>
              <a:gd name="connsiteX23" fmla="*/ 7327316 w 11018520"/>
              <a:gd name="connsiteY23" fmla="*/ 18288 h 18288"/>
              <a:gd name="connsiteX24" fmla="*/ 6748844 w 11018520"/>
              <a:gd name="connsiteY24" fmla="*/ 18288 h 18288"/>
              <a:gd name="connsiteX25" fmla="*/ 6170371 w 11018520"/>
              <a:gd name="connsiteY25" fmla="*/ 18288 h 18288"/>
              <a:gd name="connsiteX26" fmla="*/ 5591899 w 11018520"/>
              <a:gd name="connsiteY26" fmla="*/ 18288 h 18288"/>
              <a:gd name="connsiteX27" fmla="*/ 4793056 w 11018520"/>
              <a:gd name="connsiteY27" fmla="*/ 18288 h 18288"/>
              <a:gd name="connsiteX28" fmla="*/ 4104399 w 11018520"/>
              <a:gd name="connsiteY28" fmla="*/ 18288 h 18288"/>
              <a:gd name="connsiteX29" fmla="*/ 3746297 w 11018520"/>
              <a:gd name="connsiteY29" fmla="*/ 18288 h 18288"/>
              <a:gd name="connsiteX30" fmla="*/ 3167825 w 11018520"/>
              <a:gd name="connsiteY30" fmla="*/ 18288 h 18288"/>
              <a:gd name="connsiteX31" fmla="*/ 2368982 w 11018520"/>
              <a:gd name="connsiteY31" fmla="*/ 18288 h 18288"/>
              <a:gd name="connsiteX32" fmla="*/ 1900695 w 11018520"/>
              <a:gd name="connsiteY32" fmla="*/ 18288 h 18288"/>
              <a:gd name="connsiteX33" fmla="*/ 991667 w 11018520"/>
              <a:gd name="connsiteY33" fmla="*/ 18288 h 18288"/>
              <a:gd name="connsiteX34" fmla="*/ 0 w 11018520"/>
              <a:gd name="connsiteY34" fmla="*/ 18288 h 18288"/>
              <a:gd name="connsiteX35" fmla="*/ 0 w 11018520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18520" h="18288" fill="none" extrusionOk="0">
                <a:moveTo>
                  <a:pt x="0" y="0"/>
                </a:moveTo>
                <a:cubicBezTo>
                  <a:pt x="176840" y="19448"/>
                  <a:pt x="369510" y="1686"/>
                  <a:pt x="468287" y="0"/>
                </a:cubicBezTo>
                <a:cubicBezTo>
                  <a:pt x="567064" y="-1686"/>
                  <a:pt x="844925" y="28710"/>
                  <a:pt x="1156945" y="0"/>
                </a:cubicBezTo>
                <a:cubicBezTo>
                  <a:pt x="1468965" y="-28710"/>
                  <a:pt x="1755775" y="35306"/>
                  <a:pt x="1955787" y="0"/>
                </a:cubicBezTo>
                <a:cubicBezTo>
                  <a:pt x="2155799" y="-35306"/>
                  <a:pt x="2224532" y="-16632"/>
                  <a:pt x="2313889" y="0"/>
                </a:cubicBezTo>
                <a:cubicBezTo>
                  <a:pt x="2403246" y="16632"/>
                  <a:pt x="2494050" y="6083"/>
                  <a:pt x="2671991" y="0"/>
                </a:cubicBezTo>
                <a:cubicBezTo>
                  <a:pt x="2849932" y="-6083"/>
                  <a:pt x="3354152" y="34614"/>
                  <a:pt x="3581019" y="0"/>
                </a:cubicBezTo>
                <a:cubicBezTo>
                  <a:pt x="3807886" y="-34614"/>
                  <a:pt x="4022451" y="14254"/>
                  <a:pt x="4269677" y="0"/>
                </a:cubicBezTo>
                <a:cubicBezTo>
                  <a:pt x="4516903" y="-14254"/>
                  <a:pt x="4514495" y="-13291"/>
                  <a:pt x="4627778" y="0"/>
                </a:cubicBezTo>
                <a:cubicBezTo>
                  <a:pt x="4741061" y="13291"/>
                  <a:pt x="5120758" y="-22660"/>
                  <a:pt x="5316436" y="0"/>
                </a:cubicBezTo>
                <a:cubicBezTo>
                  <a:pt x="5512114" y="22660"/>
                  <a:pt x="5812155" y="-9513"/>
                  <a:pt x="6225464" y="0"/>
                </a:cubicBezTo>
                <a:cubicBezTo>
                  <a:pt x="6638773" y="9513"/>
                  <a:pt x="6545417" y="2479"/>
                  <a:pt x="6803936" y="0"/>
                </a:cubicBezTo>
                <a:cubicBezTo>
                  <a:pt x="7062455" y="-2479"/>
                  <a:pt x="7245098" y="-20209"/>
                  <a:pt x="7382408" y="0"/>
                </a:cubicBezTo>
                <a:cubicBezTo>
                  <a:pt x="7519718" y="20209"/>
                  <a:pt x="7801947" y="19736"/>
                  <a:pt x="8071066" y="0"/>
                </a:cubicBezTo>
                <a:cubicBezTo>
                  <a:pt x="8340185" y="-19736"/>
                  <a:pt x="8495312" y="-6666"/>
                  <a:pt x="8869909" y="0"/>
                </a:cubicBezTo>
                <a:cubicBezTo>
                  <a:pt x="9244506" y="6666"/>
                  <a:pt x="9501461" y="-13745"/>
                  <a:pt x="9668751" y="0"/>
                </a:cubicBezTo>
                <a:cubicBezTo>
                  <a:pt x="9836041" y="13745"/>
                  <a:pt x="10607605" y="14143"/>
                  <a:pt x="11018520" y="0"/>
                </a:cubicBezTo>
                <a:cubicBezTo>
                  <a:pt x="11019166" y="4451"/>
                  <a:pt x="11019010" y="9226"/>
                  <a:pt x="11018520" y="18288"/>
                </a:cubicBezTo>
                <a:cubicBezTo>
                  <a:pt x="10834966" y="15274"/>
                  <a:pt x="10754561" y="35250"/>
                  <a:pt x="10550233" y="18288"/>
                </a:cubicBezTo>
                <a:cubicBezTo>
                  <a:pt x="10345905" y="1326"/>
                  <a:pt x="9906342" y="45884"/>
                  <a:pt x="9641205" y="18288"/>
                </a:cubicBezTo>
                <a:cubicBezTo>
                  <a:pt x="9376068" y="-9308"/>
                  <a:pt x="9177188" y="43988"/>
                  <a:pt x="8952548" y="18288"/>
                </a:cubicBezTo>
                <a:cubicBezTo>
                  <a:pt x="8727908" y="-7412"/>
                  <a:pt x="8707007" y="3271"/>
                  <a:pt x="8594446" y="18288"/>
                </a:cubicBezTo>
                <a:cubicBezTo>
                  <a:pt x="8481885" y="33305"/>
                  <a:pt x="8175004" y="35109"/>
                  <a:pt x="7905788" y="18288"/>
                </a:cubicBezTo>
                <a:cubicBezTo>
                  <a:pt x="7636572" y="1467"/>
                  <a:pt x="7535638" y="7399"/>
                  <a:pt x="7327316" y="18288"/>
                </a:cubicBezTo>
                <a:cubicBezTo>
                  <a:pt x="7118994" y="29177"/>
                  <a:pt x="6978247" y="47205"/>
                  <a:pt x="6748844" y="18288"/>
                </a:cubicBezTo>
                <a:cubicBezTo>
                  <a:pt x="6519441" y="-10629"/>
                  <a:pt x="6459241" y="43308"/>
                  <a:pt x="6170371" y="18288"/>
                </a:cubicBezTo>
                <a:cubicBezTo>
                  <a:pt x="5881501" y="-6732"/>
                  <a:pt x="5736201" y="35971"/>
                  <a:pt x="5591899" y="18288"/>
                </a:cubicBezTo>
                <a:cubicBezTo>
                  <a:pt x="5447597" y="605"/>
                  <a:pt x="4990303" y="20409"/>
                  <a:pt x="4793056" y="18288"/>
                </a:cubicBezTo>
                <a:cubicBezTo>
                  <a:pt x="4595809" y="16167"/>
                  <a:pt x="4271723" y="2909"/>
                  <a:pt x="4104399" y="18288"/>
                </a:cubicBezTo>
                <a:cubicBezTo>
                  <a:pt x="3937075" y="33667"/>
                  <a:pt x="3923235" y="10730"/>
                  <a:pt x="3746297" y="18288"/>
                </a:cubicBezTo>
                <a:cubicBezTo>
                  <a:pt x="3569359" y="25846"/>
                  <a:pt x="3351081" y="24702"/>
                  <a:pt x="3167825" y="18288"/>
                </a:cubicBezTo>
                <a:cubicBezTo>
                  <a:pt x="2984569" y="11874"/>
                  <a:pt x="2708033" y="13293"/>
                  <a:pt x="2368982" y="18288"/>
                </a:cubicBezTo>
                <a:cubicBezTo>
                  <a:pt x="2029931" y="23283"/>
                  <a:pt x="2009060" y="37671"/>
                  <a:pt x="1900695" y="18288"/>
                </a:cubicBezTo>
                <a:cubicBezTo>
                  <a:pt x="1792330" y="-1095"/>
                  <a:pt x="1183178" y="9337"/>
                  <a:pt x="991667" y="18288"/>
                </a:cubicBezTo>
                <a:cubicBezTo>
                  <a:pt x="800156" y="27239"/>
                  <a:pt x="375690" y="34110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1018520" h="18288" stroke="0" extrusionOk="0">
                <a:moveTo>
                  <a:pt x="0" y="0"/>
                </a:moveTo>
                <a:cubicBezTo>
                  <a:pt x="266588" y="-23405"/>
                  <a:pt x="350503" y="-27031"/>
                  <a:pt x="578472" y="0"/>
                </a:cubicBezTo>
                <a:cubicBezTo>
                  <a:pt x="806441" y="27031"/>
                  <a:pt x="803976" y="13604"/>
                  <a:pt x="936574" y="0"/>
                </a:cubicBezTo>
                <a:cubicBezTo>
                  <a:pt x="1069172" y="-13604"/>
                  <a:pt x="1661335" y="-31902"/>
                  <a:pt x="1845602" y="0"/>
                </a:cubicBezTo>
                <a:cubicBezTo>
                  <a:pt x="2029869" y="31902"/>
                  <a:pt x="2273452" y="17005"/>
                  <a:pt x="2424074" y="0"/>
                </a:cubicBezTo>
                <a:cubicBezTo>
                  <a:pt x="2574696" y="-17005"/>
                  <a:pt x="2790864" y="-28133"/>
                  <a:pt x="3002547" y="0"/>
                </a:cubicBezTo>
                <a:cubicBezTo>
                  <a:pt x="3214230" y="28133"/>
                  <a:pt x="3605033" y="-14934"/>
                  <a:pt x="3911575" y="0"/>
                </a:cubicBezTo>
                <a:cubicBezTo>
                  <a:pt x="4218117" y="14934"/>
                  <a:pt x="4198004" y="3604"/>
                  <a:pt x="4379862" y="0"/>
                </a:cubicBezTo>
                <a:cubicBezTo>
                  <a:pt x="4561720" y="-3604"/>
                  <a:pt x="4941151" y="-37368"/>
                  <a:pt x="5288890" y="0"/>
                </a:cubicBezTo>
                <a:cubicBezTo>
                  <a:pt x="5636629" y="37368"/>
                  <a:pt x="6011513" y="-33898"/>
                  <a:pt x="6197918" y="0"/>
                </a:cubicBezTo>
                <a:cubicBezTo>
                  <a:pt x="6384323" y="33898"/>
                  <a:pt x="6555799" y="11241"/>
                  <a:pt x="6886575" y="0"/>
                </a:cubicBezTo>
                <a:cubicBezTo>
                  <a:pt x="7217351" y="-11241"/>
                  <a:pt x="7604472" y="-44614"/>
                  <a:pt x="7795603" y="0"/>
                </a:cubicBezTo>
                <a:cubicBezTo>
                  <a:pt x="7986734" y="44614"/>
                  <a:pt x="8098870" y="-11086"/>
                  <a:pt x="8374075" y="0"/>
                </a:cubicBezTo>
                <a:cubicBezTo>
                  <a:pt x="8649280" y="11086"/>
                  <a:pt x="8701749" y="-25020"/>
                  <a:pt x="8952548" y="0"/>
                </a:cubicBezTo>
                <a:cubicBezTo>
                  <a:pt x="9203347" y="25020"/>
                  <a:pt x="9519297" y="4274"/>
                  <a:pt x="9751390" y="0"/>
                </a:cubicBezTo>
                <a:cubicBezTo>
                  <a:pt x="9983483" y="-4274"/>
                  <a:pt x="10169881" y="16480"/>
                  <a:pt x="10329863" y="0"/>
                </a:cubicBezTo>
                <a:cubicBezTo>
                  <a:pt x="10489845" y="-16480"/>
                  <a:pt x="10750941" y="-9727"/>
                  <a:pt x="11018520" y="0"/>
                </a:cubicBezTo>
                <a:cubicBezTo>
                  <a:pt x="11018113" y="8690"/>
                  <a:pt x="11018366" y="14141"/>
                  <a:pt x="11018520" y="18288"/>
                </a:cubicBezTo>
                <a:cubicBezTo>
                  <a:pt x="10841176" y="-3597"/>
                  <a:pt x="10399304" y="41504"/>
                  <a:pt x="10219677" y="18288"/>
                </a:cubicBezTo>
                <a:cubicBezTo>
                  <a:pt x="10040050" y="-4928"/>
                  <a:pt x="10030762" y="16144"/>
                  <a:pt x="9861575" y="18288"/>
                </a:cubicBezTo>
                <a:cubicBezTo>
                  <a:pt x="9692388" y="20432"/>
                  <a:pt x="9529439" y="40380"/>
                  <a:pt x="9393288" y="18288"/>
                </a:cubicBezTo>
                <a:cubicBezTo>
                  <a:pt x="9257137" y="-3804"/>
                  <a:pt x="8825003" y="25592"/>
                  <a:pt x="8484260" y="18288"/>
                </a:cubicBezTo>
                <a:cubicBezTo>
                  <a:pt x="8143517" y="10984"/>
                  <a:pt x="8082894" y="45968"/>
                  <a:pt x="7795603" y="18288"/>
                </a:cubicBezTo>
                <a:cubicBezTo>
                  <a:pt x="7508312" y="-9392"/>
                  <a:pt x="7466074" y="19486"/>
                  <a:pt x="7327316" y="18288"/>
                </a:cubicBezTo>
                <a:cubicBezTo>
                  <a:pt x="7188558" y="17090"/>
                  <a:pt x="6869645" y="4657"/>
                  <a:pt x="6638658" y="18288"/>
                </a:cubicBezTo>
                <a:cubicBezTo>
                  <a:pt x="6407671" y="31919"/>
                  <a:pt x="6359238" y="35967"/>
                  <a:pt x="6280556" y="18288"/>
                </a:cubicBezTo>
                <a:cubicBezTo>
                  <a:pt x="6201874" y="609"/>
                  <a:pt x="6041216" y="22404"/>
                  <a:pt x="5922455" y="18288"/>
                </a:cubicBezTo>
                <a:cubicBezTo>
                  <a:pt x="5803694" y="14172"/>
                  <a:pt x="5555521" y="48848"/>
                  <a:pt x="5233797" y="18288"/>
                </a:cubicBezTo>
                <a:cubicBezTo>
                  <a:pt x="4912073" y="-12272"/>
                  <a:pt x="4986440" y="-2740"/>
                  <a:pt x="4765510" y="18288"/>
                </a:cubicBezTo>
                <a:cubicBezTo>
                  <a:pt x="4544580" y="39316"/>
                  <a:pt x="4177715" y="18248"/>
                  <a:pt x="3966667" y="18288"/>
                </a:cubicBezTo>
                <a:cubicBezTo>
                  <a:pt x="3755619" y="18328"/>
                  <a:pt x="3664519" y="22387"/>
                  <a:pt x="3498380" y="18288"/>
                </a:cubicBezTo>
                <a:cubicBezTo>
                  <a:pt x="3332241" y="14189"/>
                  <a:pt x="3065858" y="-7524"/>
                  <a:pt x="2699537" y="18288"/>
                </a:cubicBezTo>
                <a:cubicBezTo>
                  <a:pt x="2333216" y="44100"/>
                  <a:pt x="2505666" y="4650"/>
                  <a:pt x="2341436" y="18288"/>
                </a:cubicBezTo>
                <a:cubicBezTo>
                  <a:pt x="2177206" y="31926"/>
                  <a:pt x="1790164" y="19880"/>
                  <a:pt x="1542593" y="18288"/>
                </a:cubicBezTo>
                <a:cubicBezTo>
                  <a:pt x="1295022" y="16696"/>
                  <a:pt x="1218012" y="39325"/>
                  <a:pt x="1074306" y="18288"/>
                </a:cubicBezTo>
                <a:cubicBezTo>
                  <a:pt x="930600" y="-2749"/>
                  <a:pt x="797266" y="24589"/>
                  <a:pt x="716204" y="18288"/>
                </a:cubicBezTo>
                <a:cubicBezTo>
                  <a:pt x="635142" y="11987"/>
                  <a:pt x="344503" y="4139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17ADD5"/>
          </a:solidFill>
          <a:ln w="38100" cap="rnd">
            <a:solidFill>
              <a:srgbClr val="17ADD5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D03C71A-5533-D14C-DD66-94A9273091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Dutch and British researchers: experiment </a:t>
            </a:r>
          </a:p>
          <a:p>
            <a:pPr lvl="1"/>
            <a:r>
              <a:rPr lang="en-US" dirty="0"/>
              <a:t> 50 Native German speakers </a:t>
            </a:r>
            <a:r>
              <a:rPr lang="en-US" dirty="0">
                <a:sym typeface="Wingdings" panose="05000000000000000000" pitchFamily="2" charset="2"/>
              </a:rPr>
              <a:t> low dose of alcohol</a:t>
            </a:r>
            <a:endParaRPr lang="en-US" dirty="0"/>
          </a:p>
          <a:p>
            <a:pPr lvl="1"/>
            <a:r>
              <a:rPr lang="en-US" dirty="0"/>
              <a:t>Conversation in Dutch </a:t>
            </a:r>
          </a:p>
          <a:p>
            <a:r>
              <a:rPr lang="en-US" dirty="0"/>
              <a:t>Results</a:t>
            </a:r>
          </a:p>
          <a:p>
            <a:pPr lvl="1"/>
            <a:r>
              <a:rPr lang="en-US" dirty="0"/>
              <a:t>More fluent </a:t>
            </a:r>
          </a:p>
          <a:p>
            <a:pPr lvl="1"/>
            <a:r>
              <a:rPr lang="en-US" dirty="0"/>
              <a:t>Better pronunciation</a:t>
            </a:r>
          </a:p>
        </p:txBody>
      </p:sp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27410FA2-D04D-A9A6-E661-2C2F65AF99B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l="21244" r="24881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817257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RegularSeed_2SEEDS">
      <a:dk1>
        <a:srgbClr val="000000"/>
      </a:dk1>
      <a:lt1>
        <a:srgbClr val="FFFFFF"/>
      </a:lt1>
      <a:dk2>
        <a:srgbClr val="1E3136"/>
      </a:dk2>
      <a:lt2>
        <a:srgbClr val="E8E3E2"/>
      </a:lt2>
      <a:accent1>
        <a:srgbClr val="17ADD5"/>
      </a:accent1>
      <a:accent2>
        <a:srgbClr val="20B597"/>
      </a:accent2>
      <a:accent3>
        <a:srgbClr val="2970E7"/>
      </a:accent3>
      <a:accent4>
        <a:srgbClr val="D5174B"/>
      </a:accent4>
      <a:accent5>
        <a:srgbClr val="E74429"/>
      </a:accent5>
      <a:accent6>
        <a:srgbClr val="D58117"/>
      </a:accent6>
      <a:hlink>
        <a:srgbClr val="BF5A3F"/>
      </a:hlink>
      <a:folHlink>
        <a:srgbClr val="7F7F7F"/>
      </a:folHlink>
    </a:clrScheme>
    <a:fontScheme name="Custom 2">
      <a:majorFont>
        <a:latin typeface="The Serif Hand Black"/>
        <a:ea typeface=""/>
        <a:cs typeface=""/>
      </a:majorFont>
      <a:minorFont>
        <a:latin typeface="The Hand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968</TotalTime>
  <Words>768</Words>
  <Application>Microsoft Office PowerPoint</Application>
  <PresentationFormat>Breedbeeld</PresentationFormat>
  <Paragraphs>100</Paragraphs>
  <Slides>16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24" baseType="lpstr">
      <vt:lpstr>Aptos</vt:lpstr>
      <vt:lpstr>Arial</vt:lpstr>
      <vt:lpstr>Calibri</vt:lpstr>
      <vt:lpstr>Calibri Light</vt:lpstr>
      <vt:lpstr>The Hand Bold</vt:lpstr>
      <vt:lpstr>The Serif Hand Black</vt:lpstr>
      <vt:lpstr>Wingdings</vt:lpstr>
      <vt:lpstr>SketchyVTI</vt:lpstr>
      <vt:lpstr>PowerPoint-presentatie</vt:lpstr>
      <vt:lpstr>What are the effects of alcohol intoxications on language?</vt:lpstr>
      <vt:lpstr>Table of contents</vt:lpstr>
      <vt:lpstr>Cognitive effects </vt:lpstr>
      <vt:lpstr>Linguistic effects-pronunciation</vt:lpstr>
      <vt:lpstr>Linguistic effects-more talkative</vt:lpstr>
      <vt:lpstr>Linguistic effects-talk more/less?</vt:lpstr>
      <vt:lpstr>Linguistic effects-grammatical mistakes</vt:lpstr>
      <vt:lpstr>Linguistic effects-effects on a foreign language</vt:lpstr>
      <vt:lpstr>Linguistic effects-voice</vt:lpstr>
      <vt:lpstr>Linguistic effects-speech problems</vt:lpstr>
      <vt:lpstr>Linguistic effects-communication</vt:lpstr>
      <vt:lpstr>conclusion</vt:lpstr>
      <vt:lpstr>sources</vt:lpstr>
      <vt:lpstr>sources</vt:lpstr>
      <vt:lpstr>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Lenne Swinnen</dc:creator>
  <cp:lastModifiedBy>Lenne Swinnen</cp:lastModifiedBy>
  <cp:revision>55</cp:revision>
  <dcterms:created xsi:type="dcterms:W3CDTF">2024-05-08T11:28:03Z</dcterms:created>
  <dcterms:modified xsi:type="dcterms:W3CDTF">2024-05-22T09:58:30Z</dcterms:modified>
</cp:coreProperties>
</file>